
<file path=[Content_Types].xml><?xml version="1.0" encoding="utf-8"?>
<Types xmlns="http://schemas.openxmlformats.org/package/2006/content-types">
  <Default Extension="bin" ContentType="application/vnd.openxmlformats-officedocument.oleObject"/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3" r:id="rId41"/>
    <p:sldId id="304" r:id="rId42"/>
    <p:sldId id="305" r:id="rId43"/>
    <p:sldId id="306" r:id="rId44"/>
    <p:sldId id="307" r:id="rId45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47C1AEF-DD81-466B-A6FA-3B5370B71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0AC30-4154-430B-BC8B-7B39ED017280}" type="slidenum">
              <a:rPr lang="en-US"/>
              <a:pPr/>
              <a:t>1</a:t>
            </a:fld>
            <a:endParaRPr lang="en-US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A1CDCE-C4D7-42B0-9DB2-741B8119DACF}" type="slidenum">
              <a:rPr lang="en-US"/>
              <a:pPr/>
              <a:t>10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D3FEC-9EA2-45BF-88B1-79FD03B609CF}" type="slidenum">
              <a:rPr lang="en-US"/>
              <a:pPr/>
              <a:t>11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C49D2-43B1-47BC-A66B-394718FD6907}" type="slidenum">
              <a:rPr lang="en-US"/>
              <a:pPr/>
              <a:t>12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F1250-370F-45C7-AD41-4E2E29A16861}" type="slidenum">
              <a:rPr lang="en-US"/>
              <a:pPr/>
              <a:t>13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8EFEB8-209F-4809-92EB-290738114D86}" type="slidenum">
              <a:rPr lang="en-US"/>
              <a:pPr/>
              <a:t>14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35A04-D979-4E5D-B63C-BE9FBB538072}" type="slidenum">
              <a:rPr lang="en-US"/>
              <a:pPr/>
              <a:t>15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3D566-4A1E-432A-A9D3-F3E730C45A33}" type="slidenum">
              <a:rPr lang="en-US"/>
              <a:pPr/>
              <a:t>16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6CD2B2-BF9E-451F-9363-D70384ECF635}" type="slidenum">
              <a:rPr lang="en-US"/>
              <a:pPr/>
              <a:t>17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6BEDA-A946-4CE5-8361-8B3D27790FA9}" type="slidenum">
              <a:rPr lang="en-US"/>
              <a:pPr/>
              <a:t>18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600AD-6E42-41D8-85E5-31F0DC5C3640}" type="slidenum">
              <a:rPr lang="en-US"/>
              <a:pPr/>
              <a:t>19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79CBC6-B59B-461C-9019-E8B048D43224}" type="slidenum">
              <a:rPr lang="en-US"/>
              <a:pPr/>
              <a:t>2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52C32D-8FBE-4FB5-9CB5-DD3831D49574}" type="slidenum">
              <a:rPr lang="en-US"/>
              <a:pPr/>
              <a:t>20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DDFDB5-9D6B-4C61-9BC4-43DEE3FB457F}" type="slidenum">
              <a:rPr lang="en-US"/>
              <a:pPr/>
              <a:t>21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760AC-BCCD-48C5-A5FF-4F5FCAC34166}" type="slidenum">
              <a:rPr lang="en-US"/>
              <a:pPr/>
              <a:t>22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22134-34C0-4273-BDBA-5FFD02085DD1}" type="slidenum">
              <a:rPr lang="en-US"/>
              <a:pPr/>
              <a:t>23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046DE1-EDB1-462F-8E9B-FAA83550D6BD}" type="slidenum">
              <a:rPr lang="en-US"/>
              <a:pPr/>
              <a:t>24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E6DDD-FE94-40D3-B667-D598C521FE8D}" type="slidenum">
              <a:rPr lang="en-US"/>
              <a:pPr/>
              <a:t>25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66E45-C256-443F-AE7E-C894669AECCA}" type="slidenum">
              <a:rPr lang="en-US"/>
              <a:pPr/>
              <a:t>26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7012B-9D97-4FF3-B43D-592D3C6A468C}" type="slidenum">
              <a:rPr lang="en-US"/>
              <a:pPr/>
              <a:t>27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DE109C-BDC3-45DD-A78F-5F3F443EE279}" type="slidenum">
              <a:rPr lang="en-US"/>
              <a:pPr/>
              <a:t>28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D86E9C-9125-404C-A55F-8F329AAE22A6}" type="slidenum">
              <a:rPr lang="en-US"/>
              <a:pPr/>
              <a:t>29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B7518-F678-4B43-B26C-EC2A3E2866BE}" type="slidenum">
              <a:rPr lang="en-US"/>
              <a:pPr/>
              <a:t>3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C074D-4397-4B61-A462-AA0C1016FF22}" type="slidenum">
              <a:rPr lang="en-US"/>
              <a:pPr/>
              <a:t>30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0439BA-EBEE-474E-B857-0E90BA6412CF}" type="slidenum">
              <a:rPr lang="en-US"/>
              <a:pPr/>
              <a:t>31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438D45-5652-4346-8F27-68D1783989C2}" type="slidenum">
              <a:rPr lang="en-US"/>
              <a:pPr/>
              <a:t>32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45AD36-4CEB-4B0C-8C22-26F4D14524DF}" type="slidenum">
              <a:rPr lang="en-US"/>
              <a:pPr/>
              <a:t>33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CC38D-D95F-4C49-9A93-DF617F2D30FF}" type="slidenum">
              <a:rPr lang="en-US"/>
              <a:pPr/>
              <a:t>34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E96789-FE9F-4495-A62D-FB9B4DB9FE6E}" type="slidenum">
              <a:rPr lang="en-US"/>
              <a:pPr/>
              <a:t>35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E1C30-095F-41FE-827F-D438789283B0}" type="slidenum">
              <a:rPr lang="en-US"/>
              <a:pPr/>
              <a:t>36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E35F8C-34E3-4F44-A760-4279B6C63133}" type="slidenum">
              <a:rPr lang="en-US"/>
              <a:pPr/>
              <a:t>37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2EE81-B092-4A84-BA82-689F181828D5}" type="slidenum">
              <a:rPr lang="en-US"/>
              <a:pPr/>
              <a:t>38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E3114-ACCD-4072-8E23-E8AA438291F1}" type="slidenum">
              <a:rPr lang="en-US"/>
              <a:pPr/>
              <a:t>39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8B7F23-882C-4E2C-B564-7A2FC9290C31}" type="slidenum">
              <a:rPr lang="en-US"/>
              <a:pPr/>
              <a:t>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8FD2D-39E2-4173-88BB-EA23795415D3}" type="slidenum">
              <a:rPr lang="en-US"/>
              <a:pPr/>
              <a:t>40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639A9-15B5-496F-B16B-2366929798B0}" type="slidenum">
              <a:rPr lang="en-US"/>
              <a:pPr/>
              <a:t>41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CAFAAE-C414-4AA8-A9BF-225A3CDC5053}" type="slidenum">
              <a:rPr lang="en-US"/>
              <a:pPr/>
              <a:t>42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94B28B-1DDB-4938-953B-8E1DF81173A5}" type="slidenum">
              <a:rPr lang="en-US"/>
              <a:pPr/>
              <a:t>43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1F9CBF-3720-4711-9563-BC8C582802C4}" type="slidenum">
              <a:rPr lang="en-US"/>
              <a:pPr/>
              <a:t>44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87B499-878C-40F0-853E-F63E09D878B9}" type="slidenum">
              <a:rPr lang="en-US"/>
              <a:pPr/>
              <a:t>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32747-5B65-465B-A1A7-0258CF7C68AC}" type="slidenum">
              <a:rPr lang="en-US"/>
              <a:pPr/>
              <a:t>6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9A5F6-9514-475C-AFF4-F8839E3DDC76}" type="slidenum">
              <a:rPr lang="en-US"/>
              <a:pPr/>
              <a:t>7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F95AC-AD64-47F4-9477-0E218A223E3E}" type="slidenum">
              <a:rPr lang="en-US"/>
              <a:pPr/>
              <a:t>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47B694-33AA-45D4-A851-8AA86F043A54}" type="slidenum">
              <a:rPr lang="en-US"/>
              <a:pPr/>
              <a:t>9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FADE-E8D7-4286-A0B7-9D1BA8975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4EE9E-D3E8-4791-86CC-6D6CFEC26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48938-BA6C-4B60-B587-977F6A4A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8691-8BC1-4460-85A0-DC66935B9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87E4-4D0A-4C08-ADF0-CC20D950F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B2E11-DB77-40B7-9156-FA53E665C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A3318-1BB7-4930-9D88-5C6B7D78F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BA4D-AF78-46C0-A460-46D60F432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E98BF-B946-4DBE-BB0B-7BF05D133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519A-185D-4BE5-9523-349EF44C2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2E054-4613-46D8-A9B3-34F9E81DB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7575D-2EEA-489F-9188-11EE7C775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290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Предавање бр. 11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750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505575"/>
            <a:ext cx="16208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146E256-DB9C-4DB7-9D3D-E43D7F519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3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5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0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3400"/>
              <a:t>      NORMAL DISTRIBUTION</a:t>
            </a:r>
            <a:endParaRPr lang="en-US" sz="34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5922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11</a:t>
            </a:r>
            <a:r>
              <a:rPr lang="en" sz="1400" b="1" dirty="0"/>
              <a:t>  Class : 01</a:t>
            </a:r>
            <a:endParaRPr lang="sr-Latn-CS" sz="1400" b="1" dirty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Normal distribution</a:t>
            </a:r>
            <a:endParaRPr lang="sr-Latn-CS" sz="1400" b="1" dirty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Normal distribution. Variables that follow Normal distribution. Normal chart.</a:t>
            </a:r>
            <a:endParaRPr lang="sr-Latn-CS" sz="1400" b="1" dirty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19464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D54DAF-1459-4DF8-9AEC-53FC0E8D927E}" type="slidenum">
              <a:rPr lang="en-US"/>
              <a:pPr/>
              <a:t>10</a:t>
            </a:fld>
            <a:endParaRPr lang="en-US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400" dirty="0"/>
              <a:t>Binomial distribution for </a:t>
            </a:r>
            <a:r>
              <a:rPr lang="en" sz="2400" i="1" dirty="0"/>
              <a:t>p </a:t>
            </a:r>
            <a:r>
              <a:rPr lang="en" sz="2400" dirty="0"/>
              <a:t>= 0.3 and six different values </a:t>
            </a:r>
            <a:r>
              <a:rPr lang="en" sz="2400" i="1" dirty="0"/>
              <a:t>of n,</a:t>
            </a:r>
            <a:r>
              <a:rPr lang="en" sz="2400" dirty="0"/>
              <a:t> with corresponding Normal distribution curves</a:t>
            </a:r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05F9E295-2AD2-0AAA-6817-87EF72077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04" y="2003403"/>
            <a:ext cx="7147475" cy="338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2B9098-6735-49FA-958E-04A307E1B6C0}" type="slidenum">
              <a:rPr lang="en-US"/>
              <a:pPr/>
              <a:t>11</a:t>
            </a:fld>
            <a:endParaRPr lang="en-US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distribution</a:t>
            </a:r>
            <a:endParaRPr lang="sr-Latn-CS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" sz="2400" dirty="0"/>
              <a:t>In general, if both np and</a:t>
            </a:r>
            <a:r>
              <a:rPr lang="en" sz="2400" i="1" dirty="0"/>
              <a:t> </a:t>
            </a:r>
            <a:r>
              <a:rPr lang="en" sz="2400" dirty="0"/>
              <a:t>n(1- p )</a:t>
            </a:r>
            <a:r>
              <a:rPr lang="en" sz="2400" i="1" dirty="0"/>
              <a:t> </a:t>
            </a:r>
            <a:r>
              <a:rPr lang="en" sz="2400" dirty="0"/>
              <a:t>exceed 5</a:t>
            </a:r>
            <a:endParaRPr lang="sr-Cyrl-CS" sz="2400" dirty="0"/>
          </a:p>
          <a:p>
            <a:pPr lvl="1" eaLnBrk="1" hangingPunct="1">
              <a:lnSpc>
                <a:spcPct val="85000"/>
              </a:lnSpc>
            </a:pPr>
            <a:r>
              <a:rPr lang="en" sz="2000" dirty="0"/>
              <a:t>the approximation of the Binomial distribution to the Normal distribution is good enough for most practical uses</a:t>
            </a:r>
            <a:endParaRPr lang="sr-Cyrl-CS" sz="2000" dirty="0"/>
          </a:p>
          <a:p>
            <a:pPr eaLnBrk="1" hangingPunct="1">
              <a:lnSpc>
                <a:spcPct val="85000"/>
              </a:lnSpc>
            </a:pPr>
            <a:r>
              <a:rPr lang="en" sz="2400" dirty="0"/>
              <a:t>A binomial variable can be viewed as the sum </a:t>
            </a:r>
            <a:r>
              <a:rPr lang="en" sz="2400" i="1" dirty="0"/>
              <a:t>of n </a:t>
            </a:r>
            <a:r>
              <a:rPr lang="en" sz="2400" dirty="0"/>
              <a:t>independent identically distributed random variables</a:t>
            </a:r>
            <a:endParaRPr lang="sr-Cyrl-CS" sz="2400" dirty="0"/>
          </a:p>
          <a:p>
            <a:pPr lvl="1" eaLnBrk="1" hangingPunct="1">
              <a:lnSpc>
                <a:spcPct val="85000"/>
              </a:lnSpc>
            </a:pPr>
            <a:r>
              <a:rPr lang="en" sz="2000" dirty="0"/>
              <a:t>which were each created as an outcome of one trial and</a:t>
            </a:r>
          </a:p>
          <a:p>
            <a:pPr lvl="1" eaLnBrk="1" hangingPunct="1">
              <a:lnSpc>
                <a:spcPct val="85000"/>
              </a:lnSpc>
            </a:pPr>
            <a:r>
              <a:rPr lang="en" sz="2000" dirty="0"/>
              <a:t>where they got the value 1 with probability </a:t>
            </a:r>
            <a:r>
              <a:rPr lang="en" sz="2000" i="1" dirty="0"/>
              <a:t>p</a:t>
            </a:r>
            <a:endParaRPr lang="sr-Cyrl-CS" sz="2000" i="1" dirty="0"/>
          </a:p>
          <a:p>
            <a:pPr eaLnBrk="1" hangingPunct="1">
              <a:lnSpc>
                <a:spcPct val="85000"/>
              </a:lnSpc>
            </a:pPr>
            <a:r>
              <a:rPr lang="en" sz="2400" dirty="0"/>
              <a:t>And we have any series of independent, identically distributed random variables</a:t>
            </a:r>
            <a:endParaRPr lang="sr-Cyrl-CS" sz="2400" dirty="0"/>
          </a:p>
          <a:p>
            <a:pPr lvl="1" eaLnBrk="1" hangingPunct="1">
              <a:lnSpc>
                <a:spcPct val="85000"/>
              </a:lnSpc>
            </a:pPr>
            <a:r>
              <a:rPr lang="en" sz="2000" dirty="0"/>
              <a:t>their sum tends towards the Normal distribution as the number of random variables increases</a:t>
            </a:r>
            <a:endParaRPr lang="sr-Cyrl-CS" sz="2000" dirty="0"/>
          </a:p>
          <a:p>
            <a:pPr eaLnBrk="1" hangingPunct="1">
              <a:lnSpc>
                <a:spcPct val="85000"/>
              </a:lnSpc>
            </a:pPr>
            <a:r>
              <a:rPr lang="en" sz="2400" dirty="0"/>
              <a:t>This is known as the </a:t>
            </a:r>
            <a:r>
              <a:rPr lang="en" sz="2400" b="1" dirty="0"/>
              <a:t>central limit theorem</a:t>
            </a:r>
            <a:r>
              <a:rPr lang="en" sz="2400" dirty="0"/>
              <a:t>.</a:t>
            </a:r>
            <a:endParaRPr lang="sr-Latn-CS" sz="2400" dirty="0"/>
          </a:p>
        </p:txBody>
      </p:sp>
    </p:spTree>
  </p:cSld>
  <p:clrMapOvr>
    <a:masterClrMapping/>
  </p:clrMapOvr>
  <p:transition advTm="4651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383E63-2733-423F-AF47-54EAE611DC02}" type="slidenum">
              <a:rPr lang="en-US"/>
              <a:pPr/>
              <a:t>12</a:t>
            </a:fld>
            <a:endParaRPr 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distribution</a:t>
            </a:r>
            <a:endParaRPr lang="sr-Latn-CS"/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400" dirty="0"/>
              <a:t>Let 's consider </a:t>
            </a:r>
            <a:r>
              <a:rPr lang="en" sz="2400" b="1" dirty="0"/>
              <a:t>the Uniform or Rectangular distribution </a:t>
            </a:r>
          </a:p>
          <a:p>
            <a:pPr eaLnBrk="1" hangingPunct="1"/>
            <a:r>
              <a:rPr lang="en" sz="2400" dirty="0"/>
              <a:t>This is a distribution where all values between two limits, say 0 and 1, are equally likely, and no other values are possible</a:t>
            </a:r>
            <a:endParaRPr lang="sr-Cyrl-CS" sz="2400" dirty="0"/>
          </a:p>
          <a:p>
            <a:pPr eaLnBrk="1" hangingPunct="1"/>
            <a:r>
              <a:rPr lang="en" sz="2400" dirty="0"/>
              <a:t>The observations from this arise if we take random digits from the table of random numbers</a:t>
            </a:r>
            <a:endParaRPr lang="sr-Cyrl-CS" sz="2400" dirty="0"/>
          </a:p>
          <a:p>
            <a:pPr eaLnBrk="1" hangingPunct="1"/>
            <a:r>
              <a:rPr lang="en" sz="2400" dirty="0"/>
              <a:t>Each observation of the Uniform Variable is formed using those digits that are placed after the decimal point points</a:t>
            </a:r>
            <a:endParaRPr lang="sr-Cyrl-CS" sz="2400" dirty="0"/>
          </a:p>
          <a:p>
            <a:pPr lvl="1" eaLnBrk="1" hangingPunct="1"/>
            <a:r>
              <a:rPr lang="en" sz="2000" dirty="0"/>
              <a:t>on a Digitron, this is usually the distribution obtained after pressing the RND(</a:t>
            </a:r>
            <a:r>
              <a:rPr lang="en" sz="2000" i="1" dirty="0"/>
              <a:t>X</a:t>
            </a:r>
            <a:r>
              <a:rPr lang="en" sz="2000" dirty="0"/>
              <a:t>) function in </a:t>
            </a:r>
            <a:r>
              <a:rPr lang="en" sz="2000" i="1" dirty="0"/>
              <a:t>the BASIC </a:t>
            </a:r>
            <a:r>
              <a:rPr lang="en" sz="2000" dirty="0"/>
              <a:t>language</a:t>
            </a:r>
          </a:p>
        </p:txBody>
      </p:sp>
    </p:spTree>
  </p:cSld>
  <p:clrMapOvr>
    <a:masterClrMapping/>
  </p:clrMapOvr>
  <p:transition advTm="4651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C6FEE8-D5A7-462E-BD9A-07B8CA2751E8}" type="slidenum">
              <a:rPr lang="en-US"/>
              <a:pPr/>
              <a:t>13</a:t>
            </a:fld>
            <a:endParaRPr lang="en-US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Sums of observations from the Uniform distribution</a:t>
            </a:r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522E7609-23B7-F51E-3218-BC54C3212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13" y="1484509"/>
            <a:ext cx="6134446" cy="463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7281-1E8B-416C-BF66-D808B474F76C}" type="slidenum">
              <a:rPr lang="en-US"/>
              <a:pPr/>
              <a:t>14</a:t>
            </a:fld>
            <a:endParaRPr lang="en-US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distribution</a:t>
            </a:r>
            <a:endParaRPr lang="sr-Latn-CS"/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400" dirty="0"/>
              <a:t>The approximation of the Binomial to the Normal distribution is a special case of the central limit theorem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If we take a set of Poisson variables with the same rate and add them </a:t>
            </a:r>
            <a:endParaRPr lang="sr-Cyrl-CS" sz="2400" dirty="0"/>
          </a:p>
          <a:p>
            <a:pPr lvl="1" eaLnBrk="1" hangingPunct="1">
              <a:lnSpc>
                <a:spcPct val="90000"/>
              </a:lnSpc>
            </a:pPr>
            <a:r>
              <a:rPr lang="en" sz="2000" dirty="0"/>
              <a:t>we will get a variable which is the number of random events in a long period of time and which is therefore a Poisson distribution with an increased mean</a:t>
            </a:r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Since it is the sum of a set of independent, identically distributed random variables it will tend to a Normal distribution as the mean increases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Because as the mean increases, the Poisson distribution becomes close to the Normal distribution</a:t>
            </a:r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For real purposes, this is the case when the middle exceeds 10</a:t>
            </a:r>
          </a:p>
        </p:txBody>
      </p:sp>
    </p:spTree>
  </p:cSld>
  <p:clrMapOvr>
    <a:masterClrMapping/>
  </p:clrMapOvr>
  <p:transition advTm="4651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9223B1-0920-416D-A24C-298F6D5F3372}" type="slidenum">
              <a:rPr lang="en-US"/>
              <a:pPr/>
              <a:t>15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 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 equation of the Normal distribution curve, called the</a:t>
            </a:r>
            <a:r>
              <a:rPr lang="en" b="1" dirty="0"/>
              <a:t> Standardized Normal distribution</a:t>
            </a:r>
            <a:endParaRPr lang="en" dirty="0"/>
          </a:p>
          <a:p>
            <a:pPr lvl="1" eaLnBrk="1" hangingPunct="1"/>
            <a:r>
              <a:rPr lang="en" dirty="0"/>
              <a:t>usually denoted by </a:t>
            </a:r>
            <a:r>
              <a:rPr lang="en" dirty="0">
                <a:sym typeface="Symbol" pitchFamily="18" charset="2"/>
              </a:rPr>
              <a:t> </a:t>
            </a:r>
            <a:r>
              <a:rPr lang="en" dirty="0"/>
              <a:t>( </a:t>
            </a:r>
            <a:r>
              <a:rPr lang="en" i="1" dirty="0"/>
              <a:t>z </a:t>
            </a:r>
            <a:r>
              <a:rPr lang="en" dirty="0"/>
              <a:t>), where </a:t>
            </a:r>
            <a:r>
              <a:rPr lang="en" dirty="0">
                <a:sym typeface="Symbol" pitchFamily="18" charset="2"/>
              </a:rPr>
              <a:t> is </a:t>
            </a:r>
            <a:r>
              <a:rPr lang="en" dirty="0"/>
              <a:t>the Greek letter ''phi''</a:t>
            </a:r>
            <a:endParaRPr lang="sr-Cyrl-CS" dirty="0"/>
          </a:p>
          <a:p>
            <a:pPr lvl="1" eaLnBrk="1" hangingPunct="1"/>
            <a:r>
              <a:rPr lang="en" dirty="0"/>
              <a:t>has a mean of 0 and a standard deviation of 1</a:t>
            </a: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130702"/>
              </p:ext>
            </p:extLst>
          </p:nvPr>
        </p:nvGraphicFramePr>
        <p:xfrm>
          <a:off x="1013942" y="4678362"/>
          <a:ext cx="3817937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9449" imgH="444307" progId="Equation.3">
                  <p:embed/>
                </p:oleObj>
              </mc:Choice>
              <mc:Fallback>
                <p:oleObj name="Equation" r:id="rId3" imgW="1269449" imgH="44430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3942" y="4678362"/>
                        <a:ext cx="3817937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3E7BFC-9C28-4694-9FB1-E80967B634F1}" type="slidenum">
              <a:rPr lang="en-US"/>
              <a:pPr/>
              <a:t>16</a:t>
            </a:fld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Standardized Normal distribution</a:t>
            </a:r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2D6CF7C9-7966-F2BA-EC50-1AC2DFC2E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86" y="1683789"/>
            <a:ext cx="6191696" cy="42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4B3321-E195-461C-9B08-67BA8FD864D1}" type="slidenum">
              <a:rPr lang="en-US"/>
              <a:pPr/>
              <a:t>17</a:t>
            </a:fld>
            <a:endParaRPr lang="en-US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distribution</a:t>
            </a:r>
            <a:endParaRPr lang="sr-Latn-CS"/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59776"/>
              </p:ext>
            </p:extLst>
          </p:nvPr>
        </p:nvGraphicFramePr>
        <p:xfrm>
          <a:off x="101600" y="1838325"/>
          <a:ext cx="8783638" cy="444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920429" imgH="2992758" progId="Word.Document.8">
                  <p:embed/>
                </p:oleObj>
              </mc:Choice>
              <mc:Fallback>
                <p:oleObj name="Document" r:id="rId3" imgW="5920429" imgH="2992758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" y="1838325"/>
                        <a:ext cx="8783638" cy="444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42C9C-06AC-4213-8C23-A604A75276DF}" type="slidenum">
              <a:rPr lang="en-US"/>
              <a:pPr/>
              <a:t>18</a:t>
            </a:fld>
            <a:endParaRPr lang="en-US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800" dirty="0">
                <a:sym typeface="Symbol" pitchFamily="18" charset="2"/>
              </a:rPr>
              <a:t> </a:t>
            </a:r>
            <a:r>
              <a:rPr lang="en" sz="2800" dirty="0"/>
              <a:t>is the probability that a randomly selected value from the Standardized Normal distribution will be less than </a:t>
            </a:r>
            <a:r>
              <a:rPr lang="en" sz="2800" i="1" dirty="0"/>
              <a:t>z</a:t>
            </a:r>
            <a:endParaRPr lang="sr-Cyrl-CS" sz="2800" i="1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We only need half for positive </a:t>
            </a:r>
            <a:r>
              <a:rPr lang="en" sz="2800" i="1" dirty="0"/>
              <a:t>z </a:t>
            </a:r>
            <a:r>
              <a:rPr lang="en" sz="2800" dirty="0"/>
              <a:t>as </a:t>
            </a:r>
            <a:r>
              <a:rPr lang="en" sz="2800" dirty="0">
                <a:sym typeface="Symbol" pitchFamily="18" charset="2"/>
              </a:rPr>
              <a:t> </a:t>
            </a:r>
            <a:r>
              <a:rPr lang="en" sz="2800" dirty="0"/>
              <a:t>(- </a:t>
            </a:r>
            <a:r>
              <a:rPr lang="en" sz="2800" i="1" dirty="0"/>
              <a:t>z</a:t>
            </a:r>
            <a:r>
              <a:rPr lang="en" sz="2800" dirty="0"/>
              <a:t>) + </a:t>
            </a:r>
            <a:r>
              <a:rPr lang="en" sz="2800" dirty="0">
                <a:sym typeface="Symbol" pitchFamily="18" charset="2"/>
              </a:rPr>
              <a:t> </a:t>
            </a:r>
            <a:r>
              <a:rPr lang="en" sz="2800" dirty="0"/>
              <a:t>(</a:t>
            </a:r>
            <a:r>
              <a:rPr lang="en" sz="2800" i="1" dirty="0"/>
              <a:t>z</a:t>
            </a:r>
            <a:r>
              <a:rPr lang="en" sz="2800" dirty="0"/>
              <a:t>) =1</a:t>
            </a:r>
            <a:endParaRPr lang="sr-Cyrl-C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T</a:t>
            </a:r>
            <a:r>
              <a:rPr lang="en" sz="2400" dirty="0"/>
              <a:t>his derives from the symmetry of the distribution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In order to find the probability of </a:t>
            </a:r>
            <a:r>
              <a:rPr lang="en" sz="2800" i="1" dirty="0"/>
              <a:t>z </a:t>
            </a:r>
            <a:r>
              <a:rPr lang="en" sz="2800" dirty="0"/>
              <a:t>lying between two values </a:t>
            </a:r>
            <a:r>
              <a:rPr lang="en" sz="2800" i="1" dirty="0"/>
              <a:t>a </a:t>
            </a:r>
            <a:r>
              <a:rPr lang="en" sz="2800" dirty="0"/>
              <a:t>and </a:t>
            </a:r>
            <a:r>
              <a:rPr lang="en" sz="2800" i="1" dirty="0"/>
              <a:t>b</a:t>
            </a:r>
            <a:r>
              <a:rPr lang="en" sz="2800" dirty="0"/>
              <a:t>, where </a:t>
            </a:r>
            <a:r>
              <a:rPr lang="en" sz="2800" i="1" dirty="0"/>
              <a:t>b </a:t>
            </a:r>
            <a:r>
              <a:rPr lang="en" sz="2800" dirty="0"/>
              <a:t>&gt; </a:t>
            </a:r>
            <a:r>
              <a:rPr lang="en" sz="2800" i="1" dirty="0"/>
              <a:t>a </a:t>
            </a:r>
            <a:r>
              <a:rPr lang="en" sz="2800" dirty="0"/>
              <a:t>, we find </a:t>
            </a:r>
            <a:r>
              <a:rPr lang="en" sz="2800" dirty="0">
                <a:sym typeface="Symbol" pitchFamily="18" charset="2"/>
              </a:rPr>
              <a:t></a:t>
            </a:r>
            <a:r>
              <a:rPr lang="en" sz="2800" dirty="0"/>
              <a:t>(</a:t>
            </a:r>
            <a:r>
              <a:rPr lang="en" sz="2800" i="1" dirty="0"/>
              <a:t>b</a:t>
            </a:r>
            <a:r>
              <a:rPr lang="en" sz="2800" dirty="0"/>
              <a:t>) - </a:t>
            </a:r>
            <a:r>
              <a:rPr lang="en" sz="2800" dirty="0">
                <a:sym typeface="Symbol" pitchFamily="18" charset="2"/>
              </a:rPr>
              <a:t></a:t>
            </a:r>
            <a:r>
              <a:rPr lang="en" sz="2800" dirty="0"/>
              <a:t>(</a:t>
            </a:r>
            <a:r>
              <a:rPr lang="en" sz="2800" i="1" dirty="0"/>
              <a:t>a</a:t>
            </a:r>
            <a:r>
              <a:rPr lang="en" sz="2800" dirty="0"/>
              <a:t>)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In order to find the probability that </a:t>
            </a:r>
            <a:r>
              <a:rPr lang="en" sz="2800" i="1" dirty="0"/>
              <a:t>z is </a:t>
            </a:r>
            <a:r>
              <a:rPr lang="en" sz="2800" dirty="0"/>
              <a:t>greater than </a:t>
            </a:r>
            <a:r>
              <a:rPr lang="en" sz="2800" i="1" dirty="0"/>
              <a:t>a</a:t>
            </a:r>
            <a:r>
              <a:rPr lang="en" sz="2800" dirty="0"/>
              <a:t>, we find 1 - </a:t>
            </a:r>
            <a:r>
              <a:rPr lang="en" sz="2800" dirty="0">
                <a:sym typeface="Symbol" pitchFamily="18" charset="2"/>
              </a:rPr>
              <a:t> </a:t>
            </a:r>
            <a:r>
              <a:rPr lang="en" sz="2800" dirty="0"/>
              <a:t>(</a:t>
            </a:r>
            <a:r>
              <a:rPr lang="en" sz="2800" i="1" dirty="0"/>
              <a:t>a</a:t>
            </a:r>
            <a:r>
              <a:rPr lang="en" sz="2800" dirty="0"/>
              <a:t>)</a:t>
            </a:r>
          </a:p>
        </p:txBody>
      </p:sp>
    </p:spTree>
  </p:cSld>
  <p:clrMapOvr>
    <a:masterClrMapping/>
  </p:clrMapOvr>
  <p:transition advTm="465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D1D4F4-6477-4933-B7E1-D43F616FEFE8}" type="slidenum">
              <a:rPr lang="en-US"/>
              <a:pPr/>
              <a:t>19</a:t>
            </a:fld>
            <a:endParaRPr lang="en-US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800"/>
              <a:t>One-sided and two-sided percentage points (5%) Standard Normal distribution</a:t>
            </a:r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2E845A01-2A36-9FE7-900B-BB0A693AD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95" y="2216740"/>
            <a:ext cx="8243415" cy="266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8AACFF-30BB-467E-97BE-866E093D7290}" type="slidenum">
              <a:rPr lang="en-US"/>
              <a:pPr/>
              <a:t>2</a:t>
            </a:fld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The probability of continuous variables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" sz="2400"/>
              <a:t>When we derived probability theory in the discrete </a:t>
            </a:r>
            <a:endParaRPr lang="sr-Cyrl-CS" sz="2400"/>
          </a:p>
          <a:p>
            <a:pPr lvl="1" eaLnBrk="1" hangingPunct="1">
              <a:lnSpc>
                <a:spcPct val="95000"/>
              </a:lnSpc>
            </a:pPr>
            <a:r>
              <a:rPr lang="en" sz="2000"/>
              <a:t>we were able to say what is the probability of a random variable taking on a particular value</a:t>
            </a:r>
            <a:endParaRPr lang="sr-Cyrl-CS" sz="2000"/>
          </a:p>
          <a:p>
            <a:pPr eaLnBrk="1" hangingPunct="1">
              <a:lnSpc>
                <a:spcPct val="95000"/>
              </a:lnSpc>
            </a:pPr>
            <a:r>
              <a:rPr lang="en" sz="2400"/>
              <a:t>While the number of possible values increases, the probability of a particular value decreases</a:t>
            </a:r>
            <a:endParaRPr lang="sr-Cyrl-CS" sz="2400"/>
          </a:p>
          <a:p>
            <a:pPr lvl="1" eaLnBrk="1" hangingPunct="1">
              <a:lnSpc>
                <a:spcPct val="95000"/>
              </a:lnSpc>
            </a:pPr>
            <a:r>
              <a:rPr lang="en" sz="2000"/>
              <a:t>in the Binomial distribution with </a:t>
            </a:r>
            <a:r>
              <a:rPr lang="en" sz="2000" i="1"/>
              <a:t>p </a:t>
            </a:r>
            <a:r>
              <a:rPr lang="en" sz="2000"/>
              <a:t>= 0.5 and </a:t>
            </a:r>
            <a:r>
              <a:rPr lang="en" sz="2000" i="1"/>
              <a:t>n </a:t>
            </a:r>
            <a:r>
              <a:rPr lang="en" sz="2000"/>
              <a:t>= 2, the most common value 1, has a probability of 0.5</a:t>
            </a:r>
            <a:endParaRPr lang="sr-Cyrl-CS" sz="2000"/>
          </a:p>
          <a:p>
            <a:pPr lvl="1" eaLnBrk="1" hangingPunct="1">
              <a:lnSpc>
                <a:spcPct val="95000"/>
              </a:lnSpc>
            </a:pPr>
            <a:r>
              <a:rPr lang="en" sz="2000"/>
              <a:t>In the Binomial distribution where </a:t>
            </a:r>
            <a:r>
              <a:rPr lang="en" sz="2000" i="1"/>
              <a:t>p </a:t>
            </a:r>
            <a:r>
              <a:rPr lang="en" sz="2000"/>
              <a:t>= 0.5 and </a:t>
            </a:r>
            <a:r>
              <a:rPr lang="en" sz="2000" i="1"/>
              <a:t>n </a:t>
            </a:r>
            <a:r>
              <a:rPr lang="en" sz="2000"/>
              <a:t>= 100 the most frequent value is 50, it has a probability of 0.08</a:t>
            </a:r>
            <a:endParaRPr lang="sr-Cyrl-CS" sz="2000"/>
          </a:p>
          <a:p>
            <a:pPr eaLnBrk="1" hangingPunct="1">
              <a:lnSpc>
                <a:spcPct val="95000"/>
              </a:lnSpc>
            </a:pPr>
            <a:r>
              <a:rPr lang="en" sz="2400"/>
              <a:t>In such cases, we are usually more interested in a spectrum of values than in a single specific value</a:t>
            </a:r>
          </a:p>
        </p:txBody>
      </p:sp>
    </p:spTree>
  </p:cSld>
  <p:clrMapOvr>
    <a:masterClrMapping/>
  </p:clrMapOvr>
  <p:transition advTm="4651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72FAC1-9815-4251-BB81-117A223A7AE2}" type="slidenum">
              <a:rPr lang="en-US"/>
              <a:pPr/>
              <a:t>20</a:t>
            </a:fld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dirty="0"/>
              <a:t>Properties of the Normal distribution</a:t>
            </a:r>
            <a:endParaRPr lang="sr-Latn-CS" dirty="0"/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" b="1" dirty="0"/>
              <a:t>One-sided P percentage point </a:t>
            </a:r>
            <a:r>
              <a:rPr lang="en" dirty="0"/>
              <a:t>of the distribution is</a:t>
            </a:r>
            <a:endParaRPr lang="sr-Cyrl-CS" dirty="0"/>
          </a:p>
          <a:p>
            <a:pPr lvl="1" eaLnBrk="1" hangingPunct="1">
              <a:lnSpc>
                <a:spcPct val="95000"/>
              </a:lnSpc>
            </a:pPr>
            <a:r>
              <a:rPr lang="en" dirty="0"/>
              <a:t>a value of </a:t>
            </a:r>
            <a:r>
              <a:rPr lang="en" i="1" dirty="0"/>
              <a:t>z </a:t>
            </a:r>
            <a:r>
              <a:rPr lang="en" dirty="0"/>
              <a:t>such that there is a probability </a:t>
            </a:r>
            <a:r>
              <a:rPr lang="en" i="1" dirty="0"/>
              <a:t>P% </a:t>
            </a:r>
            <a:r>
              <a:rPr lang="en" dirty="0"/>
              <a:t>of observations from that distribution that a is greater than or equal to </a:t>
            </a:r>
            <a:r>
              <a:rPr lang="en" i="1" dirty="0"/>
              <a:t>z</a:t>
            </a:r>
            <a:endParaRPr lang="sr-Cyrl-CS" i="1" dirty="0"/>
          </a:p>
          <a:p>
            <a:pPr eaLnBrk="1" hangingPunct="1">
              <a:lnSpc>
                <a:spcPct val="95000"/>
              </a:lnSpc>
            </a:pPr>
            <a:r>
              <a:rPr lang="en" b="1" dirty="0"/>
              <a:t>Two-sided P percentage point </a:t>
            </a:r>
            <a:r>
              <a:rPr lang="en" dirty="0"/>
              <a:t>is</a:t>
            </a:r>
            <a:endParaRPr lang="sr-Cyrl-CS" dirty="0"/>
          </a:p>
          <a:p>
            <a:pPr lvl="1" eaLnBrk="1" hangingPunct="1">
              <a:lnSpc>
                <a:spcPct val="95000"/>
              </a:lnSpc>
            </a:pPr>
            <a:r>
              <a:rPr lang="en" dirty="0"/>
              <a:t>the value </a:t>
            </a:r>
            <a:r>
              <a:rPr lang="en" i="1" dirty="0"/>
              <a:t>of z</a:t>
            </a:r>
            <a:r>
              <a:rPr lang="en" dirty="0"/>
              <a:t> such that there is a probability </a:t>
            </a:r>
            <a:r>
              <a:rPr lang="en" i="1" dirty="0"/>
              <a:t>P% </a:t>
            </a:r>
            <a:r>
              <a:rPr lang="en" dirty="0"/>
              <a:t>of observations that are greater than z </a:t>
            </a:r>
            <a:r>
              <a:rPr lang="en" i="1" dirty="0"/>
              <a:t>or </a:t>
            </a:r>
            <a:r>
              <a:rPr lang="en" dirty="0"/>
              <a:t>equal to </a:t>
            </a:r>
            <a:r>
              <a:rPr lang="en" i="1" dirty="0"/>
              <a:t>z, </a:t>
            </a:r>
            <a:r>
              <a:rPr lang="en" dirty="0"/>
              <a:t>or less than </a:t>
            </a:r>
            <a:r>
              <a:rPr lang="en" i="1" dirty="0"/>
              <a:t>z </a:t>
            </a:r>
            <a:r>
              <a:rPr lang="en" dirty="0"/>
              <a:t>or equal to </a:t>
            </a:r>
            <a:r>
              <a:rPr lang="en" i="1" dirty="0"/>
              <a:t>-z</a:t>
            </a:r>
            <a:r>
              <a:rPr lang="en" dirty="0"/>
              <a:t> </a:t>
            </a:r>
          </a:p>
        </p:txBody>
      </p:sp>
    </p:spTree>
  </p:cSld>
  <p:clrMapOvr>
    <a:masterClrMapping/>
  </p:clrMapOvr>
  <p:transition advTm="4651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716E73-95E8-4B40-ADB0-682A67BB130F}" type="slidenum">
              <a:rPr lang="en-US"/>
              <a:pPr/>
              <a:t>21</a:t>
            </a:fld>
            <a:endParaRPr lang="en-US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Percentage points of the Normal distribution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364534-B2F0-3FAE-B9F9-8797705286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223297"/>
              </p:ext>
            </p:extLst>
          </p:nvPr>
        </p:nvGraphicFramePr>
        <p:xfrm>
          <a:off x="457200" y="1796574"/>
          <a:ext cx="8229600" cy="41427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01176347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13955817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5792099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3152865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One-sided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Two-sided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14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P</a:t>
                      </a:r>
                      <a:r>
                        <a:rPr lang="sr-Latn-CS" sz="1000" baseline="-25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(z)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P</a:t>
                      </a:r>
                      <a:r>
                        <a:rPr lang="sr-Latn-CS" sz="1000" baseline="-25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(z)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375" marR="79375" marT="79375" marB="79375"/>
                </a:tc>
                <a:extLst>
                  <a:ext uri="{0D108BD9-81ED-4DB2-BD59-A6C34878D82A}">
                    <a16:rowId xmlns:a16="http://schemas.microsoft.com/office/drawing/2014/main" val="2407257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0.00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595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0.67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0.67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703062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1.28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1.28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277250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1.64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1.64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42649051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1.96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1.96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700439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2.33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2.33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815123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2.58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2.58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318725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3.09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3.09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163234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0.05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3.29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0.1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1000" dirty="0">
                          <a:effectLst/>
                        </a:rPr>
                        <a:t>3.29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36184023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4651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A8291F-A7E3-41E6-9367-39FFBCAFF723}" type="slidenum">
              <a:rPr lang="en-US"/>
              <a:pPr/>
              <a:t>22</a:t>
            </a:fld>
            <a:endParaRPr lang="en-US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 dirty="0"/>
              <a:t>A Normal distribution with different means and different variances, showing two-tailed 5% points</a:t>
            </a:r>
          </a:p>
        </p:txBody>
      </p:sp>
      <p:pic>
        <p:nvPicPr>
          <p:cNvPr id="26627" name="Picture 3">
            <a:extLst>
              <a:ext uri="{FF2B5EF4-FFF2-40B4-BE49-F238E27FC236}">
                <a16:creationId xmlns:a16="http://schemas.microsoft.com/office/drawing/2014/main" id="{37DCB87E-A164-545A-47C3-C686B0F67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12" y="2242866"/>
            <a:ext cx="8280735" cy="254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09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EBAE9A-1243-49E3-A772-FD0F70094557}" type="slidenum">
              <a:rPr lang="en-US"/>
              <a:pPr/>
              <a:t>23</a:t>
            </a:fld>
            <a:endParaRPr lang="en-US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/>
              <a:t>Height distribution in a sample of 1749 pregnant women (data from Brooke et al. 1989)</a:t>
            </a:r>
          </a:p>
        </p:txBody>
      </p:sp>
      <p:pic>
        <p:nvPicPr>
          <p:cNvPr id="27651" name="Picture 3">
            <a:extLst>
              <a:ext uri="{FF2B5EF4-FFF2-40B4-BE49-F238E27FC236}">
                <a16:creationId xmlns:a16="http://schemas.microsoft.com/office/drawing/2014/main" id="{DCA249E4-BF93-3335-8AAA-E8D781418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803" y="1682095"/>
            <a:ext cx="5716768" cy="42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B55897-0F98-4ECA-A84B-F7793C68B80D}" type="slidenum">
              <a:rPr lang="en-US"/>
              <a:pPr/>
              <a:t>24</a:t>
            </a:fld>
            <a:endParaRPr lang="en-US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 dirty="0"/>
              <a:t>Distribution of serum triglycerides and log</a:t>
            </a:r>
            <a:r>
              <a:rPr lang="en" sz="2600" baseline="-25000" dirty="0"/>
              <a:t>10 </a:t>
            </a:r>
            <a:r>
              <a:rPr lang="en" sz="2600" dirty="0"/>
              <a:t>triglycerides in placental blood of 282 babies, corresponding to Normal distribution curves</a:t>
            </a:r>
          </a:p>
        </p:txBody>
      </p:sp>
      <p:pic>
        <p:nvPicPr>
          <p:cNvPr id="28675" name="Picture 3">
            <a:extLst>
              <a:ext uri="{FF2B5EF4-FFF2-40B4-BE49-F238E27FC236}">
                <a16:creationId xmlns:a16="http://schemas.microsoft.com/office/drawing/2014/main" id="{6BABD8F2-1DC3-9A0E-F94B-F1E528F92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216740"/>
            <a:ext cx="7847693" cy="27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90F7F7-5794-41FF-90AD-9FC97F856BBC}" type="slidenum">
              <a:rPr lang="en-US"/>
              <a:pPr/>
              <a:t>25</a:t>
            </a:fld>
            <a:endParaRPr lang="en-US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" sz="2000" dirty="0"/>
              <a:t>If the logarhythm of a random variable follows a Normal distribution</a:t>
            </a:r>
            <a:endParaRPr lang="sr-Cyrl-CS" sz="2000" dirty="0"/>
          </a:p>
          <a:p>
            <a:pPr lvl="1" eaLnBrk="1" hangingPunct="1">
              <a:lnSpc>
                <a:spcPct val="85000"/>
              </a:lnSpc>
            </a:pPr>
            <a:r>
              <a:rPr lang="en" sz="1800" dirty="0"/>
              <a:t>the random variable itself follows </a:t>
            </a:r>
            <a:r>
              <a:rPr lang="en" sz="1800" b="1" dirty="0"/>
              <a:t>a Lognormal distribution</a:t>
            </a:r>
            <a:endParaRPr lang="sr-Cyrl-CS" sz="1800" b="1" dirty="0"/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We often want to change the scale on which we analyze the data to obtain a Normal distribution</a:t>
            </a:r>
            <a:endParaRPr lang="sr-Cyrl-CS" sz="2000" dirty="0"/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We call this process of analysis the mathematical function of the data, rather than data </a:t>
            </a:r>
            <a:endParaRPr lang="sr-Cyrl-CS" sz="2000" dirty="0"/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Logarithm is the most commonly used transformation, square root and reciprocal are other transformations</a:t>
            </a:r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For example, we often want to determine the 2.5th and 97.5th percentiles, which together make up 95% of the observations.</a:t>
            </a:r>
            <a:endParaRPr lang="sr-Cyrl-CS" sz="2000" dirty="0"/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For the Normal distribution, this can be calculated via</a:t>
            </a:r>
          </a:p>
          <a:p>
            <a:pPr eaLnBrk="1" hangingPunct="1">
              <a:lnSpc>
                <a:spcPct val="85000"/>
              </a:lnSpc>
            </a:pPr>
            <a:r>
              <a:rPr lang="en" sz="2000" dirty="0"/>
              <a:t>We can transform the data so that the distribution is Normal, calculate the centiles, and then transform back to the original scale</a:t>
            </a:r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526918"/>
              </p:ext>
            </p:extLst>
          </p:nvPr>
        </p:nvGraphicFramePr>
        <p:xfrm>
          <a:off x="6999288" y="4383632"/>
          <a:ext cx="10636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45863" imgH="190417" progId="Equation.3">
                  <p:embed/>
                </p:oleObj>
              </mc:Choice>
              <mc:Fallback>
                <p:oleObj name="Equation" r:id="rId3" imgW="545863" imgH="19041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288" y="4383632"/>
                        <a:ext cx="1063625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71499B-B972-4E60-BD42-0E8BB8DC22B4}" type="slidenum">
              <a:rPr lang="en-US"/>
              <a:pPr/>
              <a:t>26</a:t>
            </a:fld>
            <a:endParaRPr lang="en-US"/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200" dirty="0"/>
              <a:t>Measurements of serum triglycerides in umbilical cord blood of 282 babies </a:t>
            </a:r>
          </a:p>
        </p:txBody>
      </p:sp>
      <p:graphicFrame>
        <p:nvGraphicFramePr>
          <p:cNvPr id="6146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546660"/>
              </p:ext>
            </p:extLst>
          </p:nvPr>
        </p:nvGraphicFramePr>
        <p:xfrm>
          <a:off x="2530475" y="1314450"/>
          <a:ext cx="3732213" cy="513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314261" imgH="8693386" progId="Word.Document.8">
                  <p:embed/>
                </p:oleObj>
              </mc:Choice>
              <mc:Fallback>
                <p:oleObj name="Document" r:id="rId3" imgW="6314261" imgH="8693386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75" y="1314450"/>
                        <a:ext cx="3732213" cy="5138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3A606F-994A-4C16-AEEF-3B0C97EE6821}" type="slidenum">
              <a:rPr lang="en-US"/>
              <a:pPr/>
              <a:t>27</a:t>
            </a:fld>
            <a:endParaRPr lang="en-US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400" dirty="0"/>
              <a:t>The mean is 0.51, and the standard deviation is 0.22.</a:t>
            </a:r>
            <a:endParaRPr lang="sr-Cyrl-CS" sz="2400" dirty="0"/>
          </a:p>
          <a:p>
            <a:pPr eaLnBrk="1" hangingPunct="1"/>
            <a:r>
              <a:rPr lang="en" sz="2400" dirty="0"/>
              <a:t>The mean for the log</a:t>
            </a:r>
            <a:r>
              <a:rPr lang="en" sz="2400" baseline="-25000" dirty="0"/>
              <a:t>10</a:t>
            </a:r>
            <a:r>
              <a:rPr lang="en" sz="2400" dirty="0"/>
              <a:t> transformed data is 0.33, and the standard deviation is 0.17</a:t>
            </a:r>
            <a:endParaRPr lang="sr-Cyrl-CS" sz="2400" dirty="0"/>
          </a:p>
          <a:p>
            <a:pPr eaLnBrk="1" hangingPunct="1"/>
            <a:r>
              <a:rPr lang="en" sz="2400" dirty="0"/>
              <a:t>What happens if we perform a backward transformation using the antilogarithm (</a:t>
            </a:r>
            <a:r>
              <a:rPr lang="en" sz="2400" i="1" dirty="0"/>
              <a:t>antilog</a:t>
            </a:r>
            <a:r>
              <a:rPr lang="en" sz="2400" dirty="0"/>
              <a:t>)?</a:t>
            </a:r>
            <a:endParaRPr lang="sr-Cyrl-CS" sz="2400" dirty="0"/>
          </a:p>
          <a:p>
            <a:pPr eaLnBrk="1" hangingPunct="1"/>
            <a:r>
              <a:rPr lang="en" sz="2400" dirty="0"/>
              <a:t>Antilogarithm is used to denote the inverse logarithm function (exponential function, i.e. exponentiation)</a:t>
            </a:r>
            <a:endParaRPr lang="sr-Cyrl-CS" sz="2400" dirty="0"/>
          </a:p>
          <a:p>
            <a:pPr eaLnBrk="1" hangingPunct="1"/>
            <a:r>
              <a:rPr lang="en" sz="2400" dirty="0"/>
              <a:t>It is written as antilogb(n) and means the same as b</a:t>
            </a:r>
            <a:r>
              <a:rPr lang="en" sz="2400" baseline="30000" dirty="0"/>
              <a:t>n</a:t>
            </a:r>
            <a:endParaRPr lang="sr-Cyrl-CS" sz="2400" baseline="30000" dirty="0"/>
          </a:p>
          <a:p>
            <a:pPr eaLnBrk="1" hangingPunct="1"/>
            <a:r>
              <a:rPr lang="en" sz="2400" dirty="0"/>
              <a:t>Therefore, for the mean, we get </a:t>
            </a:r>
          </a:p>
          <a:p>
            <a:pPr eaLnBrk="1" hangingPunct="1"/>
            <a:r>
              <a:rPr lang="en" sz="2400" dirty="0"/>
              <a:t>This is less than the mean of the raw (untransformed) data</a:t>
            </a:r>
          </a:p>
        </p:txBody>
      </p:sp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657249"/>
              </p:ext>
            </p:extLst>
          </p:nvPr>
        </p:nvGraphicFramePr>
        <p:xfrm>
          <a:off x="5213351" y="4797470"/>
          <a:ext cx="178593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99753" imgH="190417" progId="Equation.3">
                  <p:embed/>
                </p:oleObj>
              </mc:Choice>
              <mc:Fallback>
                <p:oleObj name="Equation" r:id="rId3" imgW="799753" imgH="19041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351" y="4797470"/>
                        <a:ext cx="1785937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D847A-35EF-4F16-AF00-5ED536504E7C}" type="slidenum">
              <a:rPr lang="en-US"/>
              <a:pPr/>
              <a:t>28</a:t>
            </a:fld>
            <a:endParaRPr lang="en-US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 antilog arithmetic mean of a logarithm is not the same as the untransformed arithmetic mean</a:t>
            </a:r>
          </a:p>
          <a:p>
            <a:pPr eaLnBrk="1" hangingPunct="1"/>
            <a:r>
              <a:rPr lang="en" dirty="0"/>
              <a:t>This is the </a:t>
            </a:r>
            <a:r>
              <a:rPr lang="en" b="1" dirty="0"/>
              <a:t>geometric mean</a:t>
            </a:r>
          </a:p>
          <a:p>
            <a:pPr lvl="1" eaLnBrk="1" hangingPunct="1"/>
            <a:r>
              <a:rPr lang="en" dirty="0"/>
              <a:t>which is the </a:t>
            </a:r>
            <a:r>
              <a:rPr lang="en" i="1" dirty="0"/>
              <a:t>n-th </a:t>
            </a:r>
            <a:r>
              <a:rPr lang="en" dirty="0"/>
              <a:t>root of the observation line</a:t>
            </a:r>
          </a:p>
          <a:p>
            <a:pPr eaLnBrk="1" hangingPunct="1"/>
            <a:endParaRPr lang="sr-Latn-CS" dirty="0"/>
          </a:p>
        </p:txBody>
      </p:sp>
    </p:spTree>
  </p:cSld>
  <p:clrMapOvr>
    <a:masterClrMapping/>
  </p:clrMapOvr>
  <p:transition advTm="46519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81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2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114DE6-786A-4A64-9FB5-E9205148F035}" type="slidenum">
              <a:rPr lang="en-US"/>
              <a:pPr/>
              <a:t>29</a:t>
            </a:fld>
            <a:endParaRPr lang="en-US"/>
          </a:p>
        </p:txBody>
      </p:sp>
      <p:sp>
        <p:nvSpPr>
          <p:cNvPr id="8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8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400" dirty="0"/>
              <a:t>If we add the logarithms of the observations, we get the logarithm of their products</a:t>
            </a:r>
            <a:endParaRPr lang="sr-Cyrl-C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" sz="240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If we subtract the logarithms of observations, we get the logarithm of their quotients .</a:t>
            </a:r>
            <a:endParaRPr lang="sr-Cyrl-C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/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If we multiply the logarithm of a number by another number, we get the logarithm of the first number raised to the power of the second number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/>
          </a:p>
          <a:p>
            <a:pPr eaLnBrk="1" hangingPunct="1">
              <a:lnSpc>
                <a:spcPct val="90000"/>
              </a:lnSpc>
            </a:pPr>
            <a:r>
              <a:rPr lang="en" sz="2400" dirty="0"/>
              <a:t>And if we divide the logarithm by </a:t>
            </a:r>
            <a:r>
              <a:rPr lang="en" sz="2400" i="1" dirty="0"/>
              <a:t>n</a:t>
            </a:r>
            <a:r>
              <a:rPr lang="en" sz="2400" dirty="0"/>
              <a:t>, we get the logarithm </a:t>
            </a:r>
            <a:r>
              <a:rPr lang="en" sz="2400" i="1" dirty="0"/>
              <a:t>of </a:t>
            </a:r>
            <a:r>
              <a:rPr lang="en" sz="2400" dirty="0"/>
              <a:t>the nth root</a:t>
            </a:r>
            <a:endParaRPr lang="sr-Cyrl-C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/>
          </a:p>
        </p:txBody>
      </p:sp>
      <p:sp>
        <p:nvSpPr>
          <p:cNvPr id="82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1136650" y="2273300"/>
          <a:ext cx="28352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7000" imgH="190500" progId="Equation.3">
                  <p:embed/>
                </p:oleObj>
              </mc:Choice>
              <mc:Fallback>
                <p:oleObj name="Equation" r:id="rId3" imgW="1397000" imgH="190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2273300"/>
                        <a:ext cx="28352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1096963" y="3398838"/>
          <a:ext cx="28352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97000" imgH="190500" progId="Equation.3">
                  <p:embed/>
                </p:oleObj>
              </mc:Choice>
              <mc:Fallback>
                <p:oleObj name="Equation" r:id="rId5" imgW="1397000" imgH="190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3398838"/>
                        <a:ext cx="2835275" cy="38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5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9"/>
          <p:cNvGraphicFramePr>
            <a:graphicFrameLocks noChangeAspect="1"/>
          </p:cNvGraphicFramePr>
          <p:nvPr/>
        </p:nvGraphicFramePr>
        <p:xfrm>
          <a:off x="1071563" y="4835525"/>
          <a:ext cx="2230437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79032" imgH="215806" progId="Equation.3">
                  <p:embed/>
                </p:oleObj>
              </mc:Choice>
              <mc:Fallback>
                <p:oleObj name="Equation" r:id="rId7" imgW="1079032" imgH="21580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4835525"/>
                        <a:ext cx="2230437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6" name="Rectangle 1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7" name="Object 11"/>
          <p:cNvGraphicFramePr>
            <a:graphicFrameLocks noChangeAspect="1"/>
          </p:cNvGraphicFramePr>
          <p:nvPr/>
        </p:nvGraphicFramePr>
        <p:xfrm>
          <a:off x="1081088" y="5932488"/>
          <a:ext cx="23082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54100" imgH="228600" progId="Equation.3">
                  <p:embed/>
                </p:oleObj>
              </mc:Choice>
              <mc:Fallback>
                <p:oleObj name="Equation" r:id="rId9" imgW="10541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5932488"/>
                        <a:ext cx="2308225" cy="498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9686DB-552F-43A8-833F-C9ED42CC4E46}" type="slidenum">
              <a:rPr lang="en-US"/>
              <a:pPr/>
              <a:t>3</a:t>
            </a:fld>
            <a:endParaRPr lang="en-US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The probability of continuous variables </a:t>
            </a:r>
            <a:endParaRPr lang="sr-Latn-CS" sz="3600" dirty="0"/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400"/>
              <a:t>For a continuous variable such as height, the set of possible values is unlimited and the probability of any particular value is zero </a:t>
            </a:r>
          </a:p>
          <a:p>
            <a:pPr eaLnBrk="1" hangingPunct="1"/>
            <a:r>
              <a:rPr lang="en" sz="2400"/>
              <a:t>If </a:t>
            </a:r>
            <a:r>
              <a:rPr lang="en" sz="2400" i="1"/>
              <a:t>p is </a:t>
            </a:r>
            <a:r>
              <a:rPr lang="en" sz="2400"/>
              <a:t>the proportion of individuals in the population whose values are between the given limits, and we choose some person at random,</a:t>
            </a:r>
            <a:endParaRPr lang="sr-Cyrl-CS" sz="2400"/>
          </a:p>
          <a:p>
            <a:pPr lvl="1" eaLnBrk="1" hangingPunct="1"/>
            <a:r>
              <a:rPr lang="en" sz="2000"/>
              <a:t>the probability of choosing a person within these limits is equal to </a:t>
            </a:r>
            <a:r>
              <a:rPr lang="en" sz="2000" i="1"/>
              <a:t>p</a:t>
            </a:r>
            <a:endParaRPr lang="sr-Cyrl-CS" sz="2000" i="1"/>
          </a:p>
          <a:p>
            <a:pPr eaLnBrk="1" hangingPunct="1"/>
            <a:r>
              <a:rPr lang="en" sz="2400"/>
              <a:t>This follows from our definition of probability, that the choice of each individual is equally possible</a:t>
            </a:r>
            <a:endParaRPr lang="sr-Cyrl-CS" sz="2400"/>
          </a:p>
          <a:p>
            <a:pPr eaLnBrk="1" hangingPunct="1"/>
            <a:r>
              <a:rPr lang="en" sz="2400"/>
              <a:t>The problem is finding and assigning a value to this probability</a:t>
            </a:r>
          </a:p>
        </p:txBody>
      </p:sp>
    </p:spTree>
  </p:cSld>
  <p:clrMapOvr>
    <a:masterClrMapping/>
  </p:clrMapOvr>
  <p:transition advTm="46519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5DFC16-C711-4C4C-B037-5A5EC2A14C4E}" type="slidenum">
              <a:rPr lang="en-US"/>
              <a:pPr/>
              <a:t>30</a:t>
            </a:fld>
            <a:endParaRPr lang="en-US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That is why the mean is logarithm, the logarithm of the geometric mean</a:t>
            </a:r>
          </a:p>
          <a:p>
            <a:pPr eaLnBrk="1" hangingPunct="1"/>
            <a:r>
              <a:rPr lang="en" dirty="0"/>
              <a:t>In the backward transformation, the reciprocal transformation also produces the mean of the special name</a:t>
            </a:r>
            <a:endParaRPr lang="sr-Cyrl-CS" dirty="0"/>
          </a:p>
          <a:p>
            <a:pPr lvl="1" eaLnBrk="1" hangingPunct="1"/>
            <a:r>
              <a:rPr lang="en" b="1" dirty="0"/>
              <a:t>harmonic mean</a:t>
            </a:r>
            <a:r>
              <a:rPr lang="en" dirty="0"/>
              <a:t>, reciprocal in the value of the middle of the reciprocal of the values</a:t>
            </a:r>
          </a:p>
        </p:txBody>
      </p:sp>
    </p:spTree>
  </p:cSld>
  <p:clrMapOvr>
    <a:masterClrMapping/>
  </p:clrMapOvr>
  <p:transition advTm="46519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22ED47-B170-4D4C-9C4C-72057EBDA85E}" type="slidenum">
              <a:rPr lang="en-US"/>
              <a:pPr/>
              <a:t>31</a:t>
            </a:fld>
            <a:endParaRPr lang="en-US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800" dirty="0"/>
              <a:t>The geometric mean is in the original units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If triglyceride is measured in mmol/liter</a:t>
            </a:r>
            <a:endParaRPr lang="sr-Cyrl-CS" sz="28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the logarithm of one observation is the logarithm of the measurement in mmol/liter.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Sum </a:t>
            </a:r>
            <a:r>
              <a:rPr lang="en" sz="2800" i="1" dirty="0"/>
              <a:t>n</a:t>
            </a:r>
            <a:r>
              <a:rPr lang="en" sz="2800" dirty="0"/>
              <a:t> logarithm is the logarithm of the product </a:t>
            </a:r>
            <a:r>
              <a:rPr lang="en" sz="2800" i="1" dirty="0"/>
              <a:t>of n </a:t>
            </a:r>
            <a:r>
              <a:rPr lang="en" sz="2800" dirty="0"/>
              <a:t>measurements in mmol/liter and it is the logarithm of measurements in mmol/liter to the </a:t>
            </a:r>
            <a:r>
              <a:rPr lang="en" sz="2800" i="1" dirty="0"/>
              <a:t>nth </a:t>
            </a:r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Therefore, the </a:t>
            </a:r>
            <a:r>
              <a:rPr lang="en" sz="2800" i="1" dirty="0"/>
              <a:t>nth </a:t>
            </a:r>
            <a:r>
              <a:rPr lang="en" sz="2800" dirty="0"/>
              <a:t>root is the logarithm of the number in mmol/liter, and the antilogarithm is returned back to the original units, in mmol/liter</a:t>
            </a:r>
          </a:p>
        </p:txBody>
      </p:sp>
    </p:spTree>
  </p:cSld>
  <p:clrMapOvr>
    <a:masterClrMapping/>
  </p:clrMapOvr>
  <p:transition advTm="4651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F7513D-5382-4929-8F6B-C10E92CC3979}" type="slidenum">
              <a:rPr lang="en-US"/>
              <a:pPr/>
              <a:t>32</a:t>
            </a:fld>
            <a:endParaRPr lang="en-US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400" dirty="0"/>
              <a:t>However, the arithmetic standard deviation was not measured in the original units</a:t>
            </a:r>
            <a:endParaRPr lang="sr-Cyrl-CS" sz="2400" dirty="0"/>
          </a:p>
          <a:p>
            <a:pPr eaLnBrk="1" hangingPunct="1"/>
            <a:r>
              <a:rPr lang="en" sz="2400" dirty="0"/>
              <a:t>To calculate the standard deviation, we take the differences between the logarithms of each observation and subtract the logarithm of the geometric mean</a:t>
            </a:r>
          </a:p>
          <a:p>
            <a:pPr lvl="1" eaLnBrk="1" hangingPunct="1"/>
            <a:r>
              <a:rPr lang="en" sz="2000" dirty="0"/>
              <a:t>using the usual formula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endParaRPr lang="sr-Cyrl-CS" sz="2400" dirty="0"/>
          </a:p>
          <a:p>
            <a:pPr eaLnBrk="1" hangingPunct="1"/>
            <a:r>
              <a:rPr lang="en" sz="2400" dirty="0"/>
              <a:t>Thus we have the difference between the logarithms of two numbers x each measured in mmol/liter, giving the logarithm of their quotient x which is the logarithm of a pure number that has no dimension</a:t>
            </a: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1292225" y="3894138"/>
          <a:ext cx="284480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02865" imgH="279279" progId="Equation.3">
                  <p:embed/>
                </p:oleObj>
              </mc:Choice>
              <mc:Fallback>
                <p:oleObj name="Equation" r:id="rId3" imgW="1002865" imgH="27927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3894138"/>
                        <a:ext cx="284480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C11572-A5E0-404F-B7E0-DE24214F6D1B}" type="slidenum">
              <a:rPr lang="en-US"/>
              <a:pPr/>
              <a:t>33</a:t>
            </a:fld>
            <a:endParaRPr lang="en-US"/>
          </a:p>
        </p:txBody>
      </p:sp>
      <p:sp>
        <p:nvSpPr>
          <p:cNvPr id="102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Properties of the normal distribution</a:t>
            </a:r>
            <a:endParaRPr lang="sr-Latn-CS"/>
          </a:p>
        </p:txBody>
      </p:sp>
      <p:sp>
        <p:nvSpPr>
          <p:cNvPr id="102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400" dirty="0"/>
              <a:t>2.5 is the centile on the logarithmic scale:</a:t>
            </a:r>
            <a:endParaRPr lang="sr-Cyrl-CS" sz="2400" dirty="0"/>
          </a:p>
          <a:p>
            <a:pPr eaLnBrk="1" hangingPunct="1"/>
            <a:endParaRPr lang="sr-Cyrl-CS" sz="2400" dirty="0"/>
          </a:p>
          <a:p>
            <a:pPr eaLnBrk="1" hangingPunct="1"/>
            <a:r>
              <a:rPr lang="en" sz="2400" dirty="0"/>
              <a:t>97.5 is the 1st percentile:</a:t>
            </a:r>
            <a:endParaRPr lang="sr-Cyrl-CS" sz="2400" dirty="0"/>
          </a:p>
          <a:p>
            <a:pPr eaLnBrk="1" hangingPunct="1"/>
            <a:endParaRPr lang="sr-Cyrl-CS" sz="2400" dirty="0"/>
          </a:p>
          <a:p>
            <a:pPr eaLnBrk="1" hangingPunct="1"/>
            <a:r>
              <a:rPr lang="en" sz="2400" dirty="0"/>
              <a:t>To get this, we take the logarithm of something in mmol/liter and add or subtract the logarithm of the same number.</a:t>
            </a:r>
            <a:endParaRPr lang="sr-Cyrl-CS" sz="2400" dirty="0"/>
          </a:p>
          <a:p>
            <a:pPr lvl="1" eaLnBrk="1" hangingPunct="1"/>
            <a:r>
              <a:rPr lang="en" sz="2000" dirty="0"/>
              <a:t>so we still have the logarithm of something in mmol/liter</a:t>
            </a:r>
            <a:endParaRPr lang="sr-Cyrl-CS" sz="2000" dirty="0"/>
          </a:p>
          <a:p>
            <a:pPr eaLnBrk="1" hangingPunct="1"/>
            <a:r>
              <a:rPr lang="en" sz="2400" dirty="0"/>
              <a:t>To return back to the original scale, we perform the antilogaritam to obtain that it is </a:t>
            </a:r>
            <a:endParaRPr lang="sr-Cyrl-CS" sz="2400" dirty="0"/>
          </a:p>
          <a:p>
            <a:pPr lvl="1" eaLnBrk="1" hangingPunct="1"/>
            <a:r>
              <a:rPr lang="en" sz="2000" dirty="0"/>
              <a:t>2.5th centile = 0.22 and 97.5th centile = 1.00 mmol/liter</a:t>
            </a: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874713" y="1997075"/>
          <a:ext cx="3754437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11300" imgH="165100" progId="Equation.3">
                  <p:embed/>
                </p:oleObj>
              </mc:Choice>
              <mc:Fallback>
                <p:oleObj name="Equation" r:id="rId3" imgW="1511300" imgH="165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713" y="1997075"/>
                        <a:ext cx="3754437" cy="401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939800" y="2887663"/>
          <a:ext cx="3563938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47172" imgH="165028" progId="Equation.3">
                  <p:embed/>
                </p:oleObj>
              </mc:Choice>
              <mc:Fallback>
                <p:oleObj name="Equation" r:id="rId5" imgW="1447172" imgH="165028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2887663"/>
                        <a:ext cx="3563938" cy="398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6BE5A6-D286-47F5-9609-5B0689EC6941}" type="slidenum">
              <a:rPr lang="en-US"/>
              <a:pPr/>
              <a:t>34</a:t>
            </a:fld>
            <a:endParaRPr lang="en-US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The Normal plot</a:t>
            </a:r>
            <a:endParaRPr lang="sr-Latn-CS" sz="3600" dirty="0"/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800" b="1" dirty="0"/>
              <a:t>Normal plot </a:t>
            </a:r>
            <a:r>
              <a:rPr lang="en" sz="2800" dirty="0"/>
              <a:t>is a graphical method that is applied like this:</a:t>
            </a:r>
            <a:endParaRPr lang="sr-Cyrl-CS" sz="2800" dirty="0"/>
          </a:p>
          <a:p>
            <a:pPr lvl="1" eaLnBrk="1" hangingPunct="1"/>
            <a:r>
              <a:rPr lang="en" sz="2400" dirty="0"/>
              <a:t>that we take ordinary graph paper and a Normal Distribution table, with specially printed Normal Probability paper,</a:t>
            </a:r>
            <a:endParaRPr lang="sr-Cyrl-CS" sz="2400" dirty="0"/>
          </a:p>
          <a:p>
            <a:pPr lvl="1" eaLnBrk="1" hangingPunct="1"/>
            <a:r>
              <a:rPr lang="en" sz="2400" dirty="0"/>
              <a:t>or even easier, if you also use a computer</a:t>
            </a:r>
          </a:p>
          <a:p>
            <a:pPr eaLnBrk="1" hangingPunct="1"/>
            <a:r>
              <a:rPr lang="en" sz="2800" dirty="0"/>
              <a:t>The Normal plot method can be used to test the Normal assumption in samples of any size</a:t>
            </a:r>
            <a:endParaRPr lang="sr-Cyrl-CS" sz="2800" dirty="0"/>
          </a:p>
          <a:p>
            <a:pPr lvl="1" eaLnBrk="1" hangingPunct="1"/>
            <a:r>
              <a:rPr lang="en" sz="2400" dirty="0"/>
              <a:t>it is very useful to use as a check when using methods such as </a:t>
            </a:r>
            <a:r>
              <a:rPr lang="en" sz="2400" i="1" dirty="0"/>
              <a:t>t </a:t>
            </a:r>
            <a:r>
              <a:rPr lang="en" sz="2400" dirty="0"/>
              <a:t>distribution methods</a:t>
            </a:r>
          </a:p>
        </p:txBody>
      </p:sp>
    </p:spTree>
  </p:cSld>
  <p:clrMapOvr>
    <a:masterClrMapping/>
  </p:clrMapOvr>
  <p:transition advTm="46519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D018CB-169C-4873-91E2-DC9A2F73D1E9}" type="slidenum">
              <a:rPr lang="en-US"/>
              <a:pPr/>
              <a:t>35</a:t>
            </a:fld>
            <a:endParaRPr lang="en-US"/>
          </a:p>
        </p:txBody>
      </p:sp>
      <p:sp>
        <p:nvSpPr>
          <p:cNvPr id="112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112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600"/>
              <a:t>A normal plot is a plot of the cumulative frequency distribution of the data according to the cumulative frequency distribution for the Normal distribution</a:t>
            </a:r>
            <a:endParaRPr lang="sr-Cyrl-CS" sz="2600"/>
          </a:p>
          <a:p>
            <a:pPr eaLnBrk="1" hangingPunct="1"/>
            <a:r>
              <a:rPr lang="en" sz="2600"/>
              <a:t>First we sort the data from lowest to highest</a:t>
            </a:r>
            <a:endParaRPr lang="sr-Cyrl-CS" sz="2600"/>
          </a:p>
          <a:p>
            <a:pPr eaLnBrk="1" hangingPunct="1"/>
            <a:r>
              <a:rPr lang="en" sz="2600"/>
              <a:t>For each ordered observation, we find the expected value of the observation if the data followed a Standard Normal distribution</a:t>
            </a:r>
            <a:endParaRPr lang="sr-Cyrl-CS" sz="2600"/>
          </a:p>
          <a:p>
            <a:pPr eaLnBrk="1" hangingPunct="1"/>
            <a:r>
              <a:rPr lang="en" sz="2600"/>
              <a:t>We will use Eq</a:t>
            </a:r>
          </a:p>
          <a:p>
            <a:pPr eaLnBrk="1" hangingPunct="1"/>
            <a:r>
              <a:rPr lang="en" sz="2600"/>
              <a:t>Some books and programs use</a:t>
            </a:r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109013"/>
              </p:ext>
            </p:extLst>
          </p:nvPr>
        </p:nvGraphicFramePr>
        <p:xfrm>
          <a:off x="3190694" y="4598987"/>
          <a:ext cx="20542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190500" progId="Equation.3">
                  <p:embed/>
                </p:oleObj>
              </mc:Choice>
              <mc:Fallback>
                <p:oleObj name="Equation" r:id="rId3" imgW="914400" imgH="190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694" y="4598987"/>
                        <a:ext cx="205422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845288"/>
              </p:ext>
            </p:extLst>
          </p:nvPr>
        </p:nvGraphicFramePr>
        <p:xfrm>
          <a:off x="5760245" y="5027612"/>
          <a:ext cx="2103437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38200" imgH="190500" progId="Equation.3">
                  <p:embed/>
                </p:oleObj>
              </mc:Choice>
              <mc:Fallback>
                <p:oleObj name="Equation" r:id="rId5" imgW="838200" imgH="190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0245" y="5027612"/>
                        <a:ext cx="2103437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0D7BD8-9DC5-442A-A1F8-B2C28344BAC6}" type="slidenum">
              <a:rPr lang="en-US"/>
              <a:pPr/>
              <a:t>36</a:t>
            </a:fld>
            <a:endParaRPr lang="en-US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04950"/>
            <a:ext cx="8229600" cy="4725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sz="2400" dirty="0"/>
              <a:t>From the Normal distribution table, we find values of </a:t>
            </a:r>
            <a:r>
              <a:rPr lang="en" sz="2400" i="1" dirty="0"/>
              <a:t>z </a:t>
            </a:r>
            <a:r>
              <a:rPr lang="en" sz="2400" dirty="0"/>
              <a:t>that correspond to </a:t>
            </a:r>
            <a:r>
              <a:rPr lang="en" sz="2400" dirty="0">
                <a:latin typeface="Symbol" pitchFamily="18" charset="2"/>
              </a:rPr>
              <a:t>f </a:t>
            </a:r>
            <a:r>
              <a:rPr lang="en" sz="2400" dirty="0"/>
              <a:t>( </a:t>
            </a:r>
            <a:r>
              <a:rPr lang="en" sz="2400" i="1" dirty="0"/>
              <a:t>z </a:t>
            </a:r>
            <a:r>
              <a:rPr lang="en" sz="2400" dirty="0"/>
              <a:t>) = 0.5/ </a:t>
            </a:r>
            <a:r>
              <a:rPr lang="en" sz="2400" i="1" dirty="0"/>
              <a:t>n </a:t>
            </a:r>
            <a:r>
              <a:rPr lang="en" sz="2400" dirty="0"/>
              <a:t>, 1.5/ </a:t>
            </a:r>
            <a:r>
              <a:rPr lang="en" sz="2400" i="1" dirty="0"/>
              <a:t>n </a:t>
            </a:r>
            <a:r>
              <a:rPr lang="en" sz="2400" dirty="0"/>
              <a:t>, etc.</a:t>
            </a:r>
            <a:endParaRPr lang="sr-Cyrl-CS" sz="2400" dirty="0"/>
          </a:p>
          <a:p>
            <a:pPr eaLnBrk="1" hangingPunct="1">
              <a:lnSpc>
                <a:spcPct val="80000"/>
              </a:lnSpc>
            </a:pPr>
            <a:r>
              <a:rPr lang="en" sz="2400" dirty="0"/>
              <a:t>For 5 points, for example, we have </a:t>
            </a:r>
            <a:r>
              <a:rPr lang="en" sz="2400" dirty="0">
                <a:latin typeface="Symbol" pitchFamily="18" charset="2"/>
              </a:rPr>
              <a:t>f </a:t>
            </a:r>
            <a:r>
              <a:rPr lang="en" sz="2400" dirty="0"/>
              <a:t>( </a:t>
            </a:r>
            <a:r>
              <a:rPr lang="en" sz="2400" i="1" dirty="0"/>
              <a:t>z </a:t>
            </a:r>
            <a:r>
              <a:rPr lang="en" sz="2400" dirty="0"/>
              <a:t>) = 0.1, 0.3, 0.5, 0.7 and 0.9. and </a:t>
            </a:r>
            <a:r>
              <a:rPr lang="en" sz="2400" i="1" dirty="0"/>
              <a:t>z </a:t>
            </a:r>
            <a:r>
              <a:rPr lang="en" sz="2400" dirty="0"/>
              <a:t>= -1.3, -0.5, 0, 0.5 and 1.3</a:t>
            </a:r>
            <a:endParaRPr lang="sr-Cyrl-CS" sz="2400" dirty="0"/>
          </a:p>
          <a:p>
            <a:pPr lvl="1" eaLnBrk="1" hangingPunct="1">
              <a:lnSpc>
                <a:spcPct val="80000"/>
              </a:lnSpc>
            </a:pPr>
            <a:r>
              <a:rPr lang="en" sz="2000" dirty="0"/>
              <a:t>These are the points of the Standardized Normal distribution that correspond to the collected data.</a:t>
            </a:r>
            <a:endParaRPr lang="sr-Cyrl-CS" sz="2000" dirty="0"/>
          </a:p>
          <a:p>
            <a:pPr eaLnBrk="1" hangingPunct="1">
              <a:lnSpc>
                <a:spcPct val="80000"/>
              </a:lnSpc>
            </a:pPr>
            <a:r>
              <a:rPr lang="en" sz="2400" dirty="0"/>
              <a:t>If the data were collected from the Normal distribution where the mean is µ and the variance </a:t>
            </a:r>
            <a:r>
              <a:rPr lang="en" sz="2400" dirty="0">
                <a:sym typeface="Symbol" pitchFamily="18" charset="2"/>
              </a:rPr>
              <a:t>is </a:t>
            </a:r>
            <a:r>
              <a:rPr lang="en" sz="2400" baseline="30000" dirty="0"/>
              <a:t>2 </a:t>
            </a:r>
            <a:r>
              <a:rPr lang="en" sz="2400" dirty="0"/>
              <a:t>, the obtained point should be equal to </a:t>
            </a:r>
            <a:r>
              <a:rPr lang="en" sz="2400" dirty="0">
                <a:sym typeface="Symbol" pitchFamily="18" charset="2"/>
              </a:rPr>
              <a:t></a:t>
            </a:r>
            <a:r>
              <a:rPr lang="en" sz="2400" dirty="0"/>
              <a:t>( </a:t>
            </a:r>
            <a:r>
              <a:rPr lang="en" sz="2400" i="1" dirty="0"/>
              <a:t>z) </a:t>
            </a:r>
            <a:r>
              <a:rPr lang="en" sz="2400" dirty="0"/>
              <a:t>+ µ</a:t>
            </a:r>
            <a:endParaRPr lang="sr-Cyrl-CS" sz="2400" dirty="0"/>
          </a:p>
          <a:p>
            <a:pPr lvl="1" eaLnBrk="1" hangingPunct="1">
              <a:lnSpc>
                <a:spcPct val="80000"/>
              </a:lnSpc>
            </a:pPr>
            <a:r>
              <a:rPr lang="en" sz="2000" dirty="0"/>
              <a:t>where </a:t>
            </a:r>
            <a:r>
              <a:rPr lang="en" sz="2000" i="1" dirty="0"/>
              <a:t>z is </a:t>
            </a:r>
            <a:r>
              <a:rPr lang="en" sz="2000" dirty="0"/>
              <a:t>the corresponding point of the Standardized Normal distribution</a:t>
            </a:r>
          </a:p>
          <a:p>
            <a:pPr eaLnBrk="1" hangingPunct="1">
              <a:lnSpc>
                <a:spcPct val="80000"/>
              </a:lnSpc>
            </a:pPr>
            <a:r>
              <a:rPr lang="en" sz="2400" dirty="0"/>
              <a:t>If we put the Standard Normal points in the graph according to the obtained values, we should get something similar to a straight line</a:t>
            </a:r>
            <a:endParaRPr lang="sr-Cyrl-CS" sz="2400" dirty="0"/>
          </a:p>
        </p:txBody>
      </p:sp>
    </p:spTree>
  </p:cSld>
  <p:clrMapOvr>
    <a:masterClrMapping/>
  </p:clrMapOvr>
  <p:transition advTm="46519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B8A636-7256-4055-81FD-900A58386BA9}" type="slidenum">
              <a:rPr lang="en-US"/>
              <a:pPr/>
              <a:t>37</a:t>
            </a:fld>
            <a:endParaRPr lang="en-US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800" dirty="0"/>
              <a:t>We can write the equation of this line as </a:t>
            </a:r>
            <a:r>
              <a:rPr lang="en" sz="2800" dirty="0">
                <a:sym typeface="Symbol" pitchFamily="18" charset="2"/>
              </a:rPr>
              <a:t></a:t>
            </a:r>
            <a:r>
              <a:rPr lang="en" sz="2800" dirty="0"/>
              <a:t>(</a:t>
            </a:r>
            <a:r>
              <a:rPr lang="en" sz="2800" i="1" dirty="0"/>
              <a:t>z) </a:t>
            </a:r>
            <a:r>
              <a:rPr lang="en" sz="2800" dirty="0"/>
              <a:t>+ µ = </a:t>
            </a:r>
            <a:r>
              <a:rPr lang="en" sz="2800" i="1" dirty="0"/>
              <a:t>x</a:t>
            </a:r>
            <a:endParaRPr lang="sr-Cyrl-CS" sz="2800" dirty="0"/>
          </a:p>
          <a:p>
            <a:pPr lvl="1" eaLnBrk="1" hangingPunct="1"/>
            <a:r>
              <a:rPr lang="en" sz="2400" dirty="0"/>
              <a:t>where </a:t>
            </a:r>
            <a:r>
              <a:rPr lang="en" sz="2400" i="1" dirty="0"/>
              <a:t>x is </a:t>
            </a:r>
            <a:r>
              <a:rPr lang="en" sz="2400" dirty="0"/>
              <a:t>the observed variable and </a:t>
            </a:r>
            <a:r>
              <a:rPr lang="en" sz="2400" i="1" dirty="0"/>
              <a:t>z </a:t>
            </a:r>
            <a:r>
              <a:rPr lang="en" sz="2400" dirty="0"/>
              <a:t>the corresponding quantile Standard Normal distribution</a:t>
            </a:r>
          </a:p>
          <a:p>
            <a:pPr eaLnBrk="1" hangingPunct="1"/>
            <a:r>
              <a:rPr lang="en" sz="2800" dirty="0"/>
              <a:t>write this as:</a:t>
            </a:r>
            <a:endParaRPr lang="sr-Cyrl-CS" sz="2800" dirty="0"/>
          </a:p>
          <a:p>
            <a:pPr eaLnBrk="1" hangingPunct="1"/>
            <a:endParaRPr lang="sr-Cyrl-CS" sz="2800" dirty="0"/>
          </a:p>
          <a:p>
            <a:pPr eaLnBrk="1" hangingPunct="1"/>
            <a:endParaRPr lang="sr-Cyrl-CS" sz="2800" dirty="0"/>
          </a:p>
          <a:p>
            <a:pPr eaLnBrk="1" hangingPunct="1"/>
            <a:r>
              <a:rPr lang="en" sz="2800" dirty="0"/>
              <a:t>which passes through the point marked (µ, 0) and has a slope of 1/σ</a:t>
            </a:r>
          </a:p>
        </p:txBody>
      </p:sp>
      <p:sp>
        <p:nvSpPr>
          <p:cNvPr id="12296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1368425" y="3803650"/>
          <a:ext cx="1658938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6900" imgH="342900" progId="Equation.3">
                  <p:embed/>
                </p:oleObj>
              </mc:Choice>
              <mc:Fallback>
                <p:oleObj name="Equation" r:id="rId3" imgW="596900" imgH="342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425" y="3803650"/>
                        <a:ext cx="1658938" cy="947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DA0C8E-AC64-4526-A350-1C79EF0FCB85}" type="slidenum">
              <a:rPr lang="en-US"/>
              <a:pPr/>
              <a:t>38</a:t>
            </a:fld>
            <a:endParaRPr lang="en-US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dirty="0"/>
              <a:t>If the data is not from the Normal distribution, we will not get a straight line, but a kind of curve</a:t>
            </a:r>
            <a:endParaRPr lang="sr-Cyrl-CS" dirty="0"/>
          </a:p>
          <a:p>
            <a:pPr eaLnBrk="1" hangingPunct="1">
              <a:lnSpc>
                <a:spcPct val="90000"/>
              </a:lnSpc>
            </a:pPr>
            <a:r>
              <a:rPr lang="en" dirty="0"/>
              <a:t>Because in the graph we draw the quantiles of the observed frequency distribution against the corresponding quantiles of the theoretical (Normal) distribution,</a:t>
            </a:r>
            <a:endParaRPr lang="sr-Cyrl-CS" dirty="0"/>
          </a:p>
          <a:p>
            <a:pPr lvl="1" eaLnBrk="1" hangingPunct="1">
              <a:lnSpc>
                <a:spcPct val="90000"/>
              </a:lnSpc>
            </a:pPr>
            <a:r>
              <a:rPr lang="en" dirty="0"/>
              <a:t>this is also called a </a:t>
            </a:r>
            <a:r>
              <a:rPr lang="en" b="1" dirty="0"/>
              <a:t>quantile-quantile plot, </a:t>
            </a:r>
            <a:r>
              <a:rPr lang="en" dirty="0"/>
              <a:t>or</a:t>
            </a:r>
            <a:endParaRPr lang="sr-Cyrl-CS" dirty="0"/>
          </a:p>
          <a:p>
            <a:pPr lvl="1" eaLnBrk="1" hangingPunct="1">
              <a:lnSpc>
                <a:spcPct val="90000"/>
              </a:lnSpc>
            </a:pPr>
            <a:r>
              <a:rPr lang="en" b="1" dirty="0"/>
              <a:t>qq graph </a:t>
            </a:r>
            <a:r>
              <a:rPr lang="en" dirty="0"/>
              <a:t>(</a:t>
            </a:r>
            <a:r>
              <a:rPr lang="en" b="1" dirty="0"/>
              <a:t>qq plot</a:t>
            </a:r>
            <a:r>
              <a:rPr lang="en" dirty="0"/>
              <a:t>) .</a:t>
            </a:r>
          </a:p>
        </p:txBody>
      </p:sp>
    </p:spTree>
  </p:cSld>
  <p:clrMapOvr>
    <a:masterClrMapping/>
  </p:clrMapOvr>
  <p:transition advTm="46519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169D34-B0D8-4540-AD35-B23AFF11B7E5}" type="slidenum">
              <a:rPr lang="en-US"/>
              <a:pPr/>
              <a:t>39</a:t>
            </a:fld>
            <a:endParaRPr lang="en-US"/>
          </a:p>
        </p:txBody>
      </p:sp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Vitamin D measured in the blood of 26 healthy men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84224EA-01C9-66B0-707E-142394937A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56483"/>
              </p:ext>
            </p:extLst>
          </p:nvPr>
        </p:nvGraphicFramePr>
        <p:xfrm>
          <a:off x="1211852" y="1504948"/>
          <a:ext cx="6720296" cy="47259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0037">
                  <a:extLst>
                    <a:ext uri="{9D8B030D-6E8A-4147-A177-3AD203B41FA5}">
                      <a16:colId xmlns:a16="http://schemas.microsoft.com/office/drawing/2014/main" val="2412828510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3821850506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2538113203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2455520464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124709336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1243740591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2776845228"/>
                    </a:ext>
                  </a:extLst>
                </a:gridCol>
                <a:gridCol w="840037">
                  <a:extLst>
                    <a:ext uri="{9D8B030D-6E8A-4147-A177-3AD203B41FA5}">
                      <a16:colId xmlns:a16="http://schemas.microsoft.com/office/drawing/2014/main" val="2987508849"/>
                    </a:ext>
                  </a:extLst>
                </a:gridCol>
              </a:tblGrid>
              <a:tr h="25408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i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Vit D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f(z)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z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i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Vit D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f(z)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z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818" marR="64818" marT="64818" marB="64818"/>
                </a:tc>
                <a:extLst>
                  <a:ext uri="{0D108BD9-81ED-4DB2-BD59-A6C34878D82A}">
                    <a16:rowId xmlns:a16="http://schemas.microsoft.com/office/drawing/2014/main" val="813506881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0.019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-2.07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0.519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0.05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4233682616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0.058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-1.57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0.558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0.15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2853897080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0.096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-1.30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0.596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3758604745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0.135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-1.10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42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0.635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0.34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2456769585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0.173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-0.94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43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0.673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0.45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249559001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0.212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-0.80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46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0.712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0.56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1667278354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0.250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-0.67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48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0.750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0.67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2562990094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0.288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-0.56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52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0.788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0.80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84340678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9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0.327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-0.45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54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0.827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0.94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785205314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0.365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-0.34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54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0.865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1.10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3585769391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0.404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63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0.904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1.30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650056016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30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0.442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-0.15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67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0.942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1.57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3306037778"/>
                  </a:ext>
                </a:extLst>
              </a:tr>
              <a:tr h="31942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13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31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0.481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-0.05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83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0.981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>
                          <a:effectLst/>
                        </a:rPr>
                        <a:t>2.07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extLst>
                  <a:ext uri="{0D108BD9-81ED-4DB2-BD59-A6C34878D82A}">
                    <a16:rowId xmlns:a16="http://schemas.microsoft.com/office/drawing/2014/main" val="1076075846"/>
                  </a:ext>
                </a:extLst>
              </a:tr>
              <a:tr h="319422">
                <a:tc gridSpan="8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sr-Latn-CS" sz="800" dirty="0">
                          <a:effectLst/>
                        </a:rPr>
                        <a:t>f(z) = (i - 0.5)/26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486" marR="97486" marT="97486" marB="9748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768245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4651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DE0F9C-C2DC-432A-8C1F-4BFCB8D8072D}" type="slidenum">
              <a:rPr lang="en-US"/>
              <a:pPr/>
              <a:t>4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A histogram showing relative frequency density</a:t>
            </a:r>
          </a:p>
        </p:txBody>
      </p:sp>
      <p:pic>
        <p:nvPicPr>
          <p:cNvPr id="18435" name="Picture 3">
            <a:extLst>
              <a:ext uri="{FF2B5EF4-FFF2-40B4-BE49-F238E27FC236}">
                <a16:creationId xmlns:a16="http://schemas.microsoft.com/office/drawing/2014/main" id="{C82F1A87-7C12-C6E5-7BE8-EA7095557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2" y="1654970"/>
            <a:ext cx="5702127" cy="419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966D4C-D885-4C44-BC5E-9867F5034732}" type="slidenum">
              <a:rPr lang="en-US"/>
              <a:pPr/>
              <a:t>40</a:t>
            </a:fld>
            <a:endParaRPr lang="en-US"/>
          </a:p>
        </p:txBody>
      </p:sp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 dirty="0"/>
              <a:t>Blood vitamin D level and log</a:t>
            </a:r>
            <a:r>
              <a:rPr lang="en" sz="2600" baseline="-25000" dirty="0"/>
              <a:t>10</a:t>
            </a:r>
            <a:r>
              <a:rPr lang="en" sz="2600" dirty="0"/>
              <a:t> vitamin D for 26 normal men, with Normal chart</a:t>
            </a:r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1AC2AABD-47B0-BF2C-2265-CF7EFC05B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98" y="1441996"/>
            <a:ext cx="6587626" cy="488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501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9045FD-521D-4209-B94C-27A2A15D6DB5}" type="slidenum">
              <a:rPr lang="en-US"/>
              <a:pPr/>
              <a:t>41</a:t>
            </a:fld>
            <a:endParaRPr lang="en-US"/>
          </a:p>
        </p:txBody>
      </p:sp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/>
              <a:t>Sodium in the blood and systolic blood pressure measured in 250 patients, with Normal charts</a:t>
            </a:r>
          </a:p>
        </p:txBody>
      </p:sp>
      <p:pic>
        <p:nvPicPr>
          <p:cNvPr id="30722" name="Picture 2">
            <a:extLst>
              <a:ext uri="{FF2B5EF4-FFF2-40B4-BE49-F238E27FC236}">
                <a16:creationId xmlns:a16="http://schemas.microsoft.com/office/drawing/2014/main" id="{229393CA-934E-B7CE-16DD-A696B299C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20" y="1559040"/>
            <a:ext cx="6038985" cy="449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F6BB43-BE75-4EA4-AA68-A3357F86C81F}" type="slidenum">
              <a:rPr lang="en-US"/>
              <a:pPr/>
              <a:t>42</a:t>
            </a:fld>
            <a:endParaRPr lang="en-US"/>
          </a:p>
        </p:txBody>
      </p:sp>
      <p:sp>
        <p:nvSpPr>
          <p:cNvPr id="153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153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800" dirty="0"/>
              <a:t>There are several different ways to display a Normal Chart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Some programs put the data distribution on the vertical axis</a:t>
            </a:r>
            <a:endParaRPr lang="sr-Cyrl-CS" sz="28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and the theoretical Normal distribution on the horizontal axis, which affects the direction of movement of the curve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Some make a graph for the theoretical Normal distribution with</a:t>
            </a:r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in the middle   , in the middle of the sample</a:t>
            </a:r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and by the standard deviation </a:t>
            </a:r>
            <a:r>
              <a:rPr lang="en" sz="2400" i="1" dirty="0"/>
              <a:t>s</a:t>
            </a:r>
            <a:r>
              <a:rPr lang="en" sz="2400" dirty="0"/>
              <a:t>, the standard deviation of the sample</a:t>
            </a:r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this is done by calculation</a:t>
            </a:r>
            <a:endParaRPr lang="sr-Latn-CS" sz="2400" dirty="0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29109"/>
              </p:ext>
            </p:extLst>
          </p:nvPr>
        </p:nvGraphicFramePr>
        <p:xfrm>
          <a:off x="3057934" y="5045530"/>
          <a:ext cx="2857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725" imgH="177415" progId="Equation.3">
                  <p:embed/>
                </p:oleObj>
              </mc:Choice>
              <mc:Fallback>
                <p:oleObj name="Equation" r:id="rId3" imgW="126725" imgH="17741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934" y="5045530"/>
                        <a:ext cx="2857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3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9819793"/>
              </p:ext>
            </p:extLst>
          </p:nvPr>
        </p:nvGraphicFramePr>
        <p:xfrm>
          <a:off x="4838111" y="6217444"/>
          <a:ext cx="827087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80835" imgH="190417" progId="Equation.3">
                  <p:embed/>
                </p:oleObj>
              </mc:Choice>
              <mc:Fallback>
                <p:oleObj name="Equation" r:id="rId5" imgW="380835" imgH="19041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111" y="6217444"/>
                        <a:ext cx="827087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F11DC6-8CC5-4812-8554-9C457A0882C9}" type="slidenum">
              <a:rPr lang="en-US"/>
              <a:pPr/>
              <a:t>43</a:t>
            </a:fld>
            <a:endParaRPr lang="en-US"/>
          </a:p>
        </p:txBody>
      </p:sp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Variation of the Normal Chart for Vitamin D Data</a:t>
            </a: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1624013" y="1985963"/>
            <a:ext cx="2947987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1624013" y="1985963"/>
            <a:ext cx="2949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C025F2-BD67-F1DC-F4C6-8348A0C26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875631"/>
            <a:ext cx="8020980" cy="28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C7259A-D0EA-493E-9F22-17E1818D0FA0}" type="slidenum">
              <a:rPr lang="en-US"/>
              <a:pPr/>
              <a:t>44</a:t>
            </a:fld>
            <a:endParaRPr lang="en-US"/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Normal chart</a:t>
            </a:r>
            <a:endParaRPr lang="sr-Latn-CS"/>
          </a:p>
        </p:txBody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dirty="0"/>
              <a:t>A normal graph made in </a:t>
            </a:r>
            <a:r>
              <a:rPr lang="en" i="1" dirty="0"/>
              <a:t>SPSS </a:t>
            </a:r>
            <a:r>
              <a:rPr lang="en" dirty="0"/>
              <a:t>using the QQ </a:t>
            </a:r>
            <a:r>
              <a:rPr lang="en" i="1" dirty="0"/>
              <a:t>Plots </a:t>
            </a:r>
            <a:r>
              <a:rPr lang="en" dirty="0"/>
              <a:t>command</a:t>
            </a:r>
          </a:p>
          <a:p>
            <a:pPr eaLnBrk="1" hangingPunct="1">
              <a:lnSpc>
                <a:spcPct val="90000"/>
              </a:lnSpc>
            </a:pPr>
            <a:r>
              <a:rPr lang="en" b="1" dirty="0"/>
              <a:t>In plot in standardized Normal probabilities</a:t>
            </a:r>
            <a:r>
              <a:rPr lang="en" dirty="0"/>
              <a:t>, </a:t>
            </a:r>
            <a:r>
              <a:rPr lang="en" b="1" dirty="0"/>
              <a:t>or in pp plot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we standardize the observations to a mean of zero and a standard deviation of one</a:t>
            </a:r>
          </a:p>
          <a:p>
            <a:pPr lvl="1" eaLnBrk="1" hangingPunct="1">
              <a:lnSpc>
                <a:spcPct val="90000"/>
              </a:lnSpc>
            </a:pPr>
            <a:r>
              <a:rPr lang="en" dirty="0"/>
              <a:t>and put in the graph of the                   cumulative Normal probability, </a:t>
            </a:r>
            <a:r>
              <a:rPr lang="en" dirty="0">
                <a:latin typeface="Symbol" pitchFamily="18" charset="2"/>
              </a:rPr>
              <a:t>f</a:t>
            </a:r>
            <a:r>
              <a:rPr lang="en" dirty="0"/>
              <a:t>(</a:t>
            </a:r>
            <a:r>
              <a:rPr lang="en" i="1" dirty="0"/>
              <a:t>y)</a:t>
            </a:r>
            <a:r>
              <a:rPr lang="en" dirty="0"/>
              <a:t>, against (</a:t>
            </a:r>
            <a:r>
              <a:rPr lang="en" i="1" dirty="0"/>
              <a:t>i </a:t>
            </a:r>
            <a:r>
              <a:rPr lang="en" dirty="0"/>
              <a:t>-0.5)/</a:t>
            </a:r>
            <a:r>
              <a:rPr lang="en" i="1" dirty="0"/>
              <a:t>n </a:t>
            </a:r>
            <a:r>
              <a:rPr lang="en" dirty="0"/>
              <a:t>or </a:t>
            </a:r>
            <a:r>
              <a:rPr lang="en" i="1" dirty="0"/>
              <a:t>i </a:t>
            </a:r>
            <a:r>
              <a:rPr lang="en" dirty="0"/>
              <a:t>/( </a:t>
            </a:r>
            <a:r>
              <a:rPr lang="en" i="1" dirty="0"/>
              <a:t>n </a:t>
            </a:r>
            <a:r>
              <a:rPr lang="en" dirty="0"/>
              <a:t>+1)</a:t>
            </a:r>
          </a:p>
        </p:txBody>
      </p:sp>
      <p:sp>
        <p:nvSpPr>
          <p:cNvPr id="174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972596"/>
              </p:ext>
            </p:extLst>
          </p:nvPr>
        </p:nvGraphicFramePr>
        <p:xfrm>
          <a:off x="5459412" y="4232683"/>
          <a:ext cx="163353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47419" imgH="215806" progId="Equation.3">
                  <p:embed/>
                </p:oleObj>
              </mc:Choice>
              <mc:Fallback>
                <p:oleObj name="Equation" r:id="rId3" imgW="647419" imgH="21580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9412" y="4232683"/>
                        <a:ext cx="1633538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104779-9AD9-4B62-9A72-911211CE28E6}" type="slidenum">
              <a:rPr lang="en-US"/>
              <a:pPr/>
              <a:t>5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The probability of continuous variables </a:t>
            </a:r>
            <a:endParaRPr lang="sr-Latn-CS" sz="3600" dirty="0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/>
              <a:t>For example, let's estimate the relative frequency between 10 and 20 in the previous figure</a:t>
            </a:r>
            <a:endParaRPr lang="sr-Cyrl-CS"/>
          </a:p>
          <a:p>
            <a:pPr lvl="1" eaLnBrk="1" hangingPunct="1"/>
            <a:r>
              <a:rPr lang="en"/>
              <a:t>we have a density of 10 to 15 as 0.05 and</a:t>
            </a:r>
            <a:endParaRPr lang="sr-Cyrl-CS"/>
          </a:p>
          <a:p>
            <a:pPr lvl="1" eaLnBrk="1" hangingPunct="1"/>
            <a:r>
              <a:rPr lang="en"/>
              <a:t>between 15 and 20 as 0.03</a:t>
            </a:r>
            <a:endParaRPr lang="sr-Cyrl-CS"/>
          </a:p>
          <a:p>
            <a:pPr eaLnBrk="1" hangingPunct="1">
              <a:spcBef>
                <a:spcPct val="50000"/>
              </a:spcBef>
            </a:pPr>
            <a:r>
              <a:rPr lang="en"/>
              <a:t>That is the relative frequency</a:t>
            </a:r>
            <a:endParaRPr lang="sr-Cyrl-CS"/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" sz="2600"/>
              <a:t>0.05 x (15 - 10) + 0.03 x (20 - 15) = 0.25 + 0.15 = 0.40</a:t>
            </a:r>
          </a:p>
        </p:txBody>
      </p:sp>
    </p:spTree>
  </p:cSld>
  <p:clrMapOvr>
    <a:masterClrMapping/>
  </p:clrMapOvr>
  <p:transition advTm="465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A8A70F-4393-4A9A-B953-1F96D28EDD40}" type="slidenum">
              <a:rPr lang="en-US"/>
              <a:pPr/>
              <a:t>6</a:t>
            </a:fld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Impact on the frequency distribution of a sample whose size is increasing</a:t>
            </a: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B7D041F6-252B-1821-44CD-7EC0FBFFF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75" y="1576717"/>
            <a:ext cx="6072125" cy="445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C8B2F7-AF31-4B8D-BD6B-167B7F19A2D9}" type="slidenum">
              <a:rPr lang="en-US"/>
              <a:pPr/>
              <a:t>7</a:t>
            </a:fld>
            <a:endParaRPr 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/>
              <a:t>Relative frequency density or probability density function, which shows the probability of observations between 10 and 20</a:t>
            </a: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62EDB2D0-1550-729A-A148-A7698BDF3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74" y="1552905"/>
            <a:ext cx="6716162" cy="463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26A719-B13C-47F9-977B-AC5CB6004A50}" type="slidenum">
              <a:rPr lang="en-US"/>
              <a:pPr/>
              <a:t>8</a:t>
            </a:fld>
            <a:endParaRPr lang="en-US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Mean µ, standard deviation σ, and probability density function </a:t>
            </a:r>
          </a:p>
        </p:txBody>
      </p:sp>
      <p:pic>
        <p:nvPicPr>
          <p:cNvPr id="21507" name="Picture 3">
            <a:extLst>
              <a:ext uri="{FF2B5EF4-FFF2-40B4-BE49-F238E27FC236}">
                <a16:creationId xmlns:a16="http://schemas.microsoft.com/office/drawing/2014/main" id="{5FB8BCBD-EB14-3C87-87C3-B0CC0BEE9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73" y="1674891"/>
            <a:ext cx="6284760" cy="447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11 © Faculty of Medical Sciences, University of Kragujevac</a:t>
            </a:r>
            <a:endParaRPr lang="en-US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CE62C1-5649-4688-AC5F-59BFD19C6DD3}" type="slidenum">
              <a:rPr lang="en-US"/>
              <a:pPr/>
              <a:t>9</a:t>
            </a:fld>
            <a:endParaRPr lang="en-US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The Normal distribution 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800" dirty="0"/>
              <a:t>The normal distribution, also known as </a:t>
            </a:r>
            <a:r>
              <a:rPr lang="en" sz="2800" i="1" dirty="0"/>
              <a:t>the </a:t>
            </a:r>
            <a:r>
              <a:rPr lang="en" sz="2800" dirty="0"/>
              <a:t>Gaussian distribution, is</a:t>
            </a:r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basic probability distribution in statistics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 word "normal" is not used here in its basic meaning of "usually or often" , or in its medical meaning of "without disease".</a:t>
            </a:r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 use of this word refers to its old meaning "according to a rule or pattern".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 normal distribution is the form to which the binomial distribution tends as its parameter </a:t>
            </a:r>
            <a:r>
              <a:rPr lang="en" sz="2800" i="1" dirty="0"/>
              <a:t>n </a:t>
            </a:r>
            <a:r>
              <a:rPr lang="en" sz="2800" dirty="0"/>
              <a:t>increases</a:t>
            </a:r>
            <a:endParaRPr lang="sr-Cyrl-CS" sz="2800" dirty="0"/>
          </a:p>
        </p:txBody>
      </p:sp>
    </p:spTree>
  </p:cSld>
  <p:clrMapOvr>
    <a:masterClrMapping/>
  </p:clrMapOvr>
  <p:transition advTm="46519"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268</TotalTime>
  <Words>3419</Words>
  <Application>Microsoft Office PowerPoint</Application>
  <PresentationFormat>On-screen Show (4:3)</PresentationFormat>
  <Paragraphs>513</Paragraphs>
  <Slides>44</Slides>
  <Notes>44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Symbol</vt:lpstr>
      <vt:lpstr>FIT slajd predavanja</vt:lpstr>
      <vt:lpstr>Equation</vt:lpstr>
      <vt:lpstr>Microsoft Word 97 - 2003 Document</vt:lpstr>
      <vt:lpstr>      NORMAL DISTRIBUTION</vt:lpstr>
      <vt:lpstr>The probability of continuous variables </vt:lpstr>
      <vt:lpstr>The probability of continuous variables </vt:lpstr>
      <vt:lpstr>A histogram showing relative frequency density</vt:lpstr>
      <vt:lpstr>The probability of continuous variables </vt:lpstr>
      <vt:lpstr>Impact on the frequency distribution of a sample whose size is increasing</vt:lpstr>
      <vt:lpstr>Relative frequency density or probability density function, which shows the probability of observations between 10 and 20</vt:lpstr>
      <vt:lpstr>Mean µ, standard deviation σ, and probability density function </vt:lpstr>
      <vt:lpstr>The Normal distribution </vt:lpstr>
      <vt:lpstr>Binomial distribution for p = 0.3 and six different values of n, with corresponding Normal distribution curves</vt:lpstr>
      <vt:lpstr>Normal distribution</vt:lpstr>
      <vt:lpstr>Normal distribution</vt:lpstr>
      <vt:lpstr>Sums of observations from the Uniform distribution</vt:lpstr>
      <vt:lpstr>Normal distribution</vt:lpstr>
      <vt:lpstr>Properties of the normal distribution </vt:lpstr>
      <vt:lpstr>Standardized Normal distribution</vt:lpstr>
      <vt:lpstr>Normal distribution</vt:lpstr>
      <vt:lpstr>Properties of the normal distribution</vt:lpstr>
      <vt:lpstr>One-sided and two-sided percentage points (5%) Standard Normal distribution</vt:lpstr>
      <vt:lpstr>Properties of the Normal distribution</vt:lpstr>
      <vt:lpstr>Percentage points of the Normal distribution</vt:lpstr>
      <vt:lpstr>A Normal distribution with different means and different variances, showing two-tailed 5% points</vt:lpstr>
      <vt:lpstr>Height distribution in a sample of 1749 pregnant women (data from Brooke et al. 1989)</vt:lpstr>
      <vt:lpstr>Distribution of serum triglycerides and log10 triglycerides in placental blood of 282 babies, corresponding to Normal distribution curves</vt:lpstr>
      <vt:lpstr>Properties of the normal distribution</vt:lpstr>
      <vt:lpstr>Measurements of serum triglycerides in umbilical cord blood of 282 babies </vt:lpstr>
      <vt:lpstr>Properties of the normal distribution</vt:lpstr>
      <vt:lpstr>Properties of the normal distribution</vt:lpstr>
      <vt:lpstr>Properties of the normal distribution</vt:lpstr>
      <vt:lpstr>Properties of the normal distribution</vt:lpstr>
      <vt:lpstr>Properties of the normal distribution</vt:lpstr>
      <vt:lpstr>Properties of the normal distribution</vt:lpstr>
      <vt:lpstr>Properties of the normal distribution</vt:lpstr>
      <vt:lpstr>The Normal plot</vt:lpstr>
      <vt:lpstr>Normal chart</vt:lpstr>
      <vt:lpstr>Normal chart</vt:lpstr>
      <vt:lpstr>Normal chart</vt:lpstr>
      <vt:lpstr>Normal chart</vt:lpstr>
      <vt:lpstr>Vitamin D measured in the blood of 26 healthy men </vt:lpstr>
      <vt:lpstr>Blood vitamin D level and log10 vitamin D for 26 normal men, with Normal chart</vt:lpstr>
      <vt:lpstr>Sodium in the blood and systolic blood pressure measured in 250 patients, with Normal charts</vt:lpstr>
      <vt:lpstr>Normal chart</vt:lpstr>
      <vt:lpstr>Variation of the Normal Chart for Vitamin D Data</vt:lpstr>
      <vt:lpstr>Normal chart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202</cp:revision>
  <dcterms:created xsi:type="dcterms:W3CDTF">2006-09-26T20:52:51Z</dcterms:created>
  <dcterms:modified xsi:type="dcterms:W3CDTF">2023-09-08T07:12:08Z</dcterms:modified>
</cp:coreProperties>
</file>